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32"/>
  </p:notesMasterIdLst>
  <p:sldIdLst>
    <p:sldId id="256" r:id="rId2"/>
    <p:sldId id="294" r:id="rId3"/>
    <p:sldId id="258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8" r:id="rId20"/>
    <p:sldId id="287" r:id="rId21"/>
    <p:sldId id="271" r:id="rId22"/>
    <p:sldId id="289" r:id="rId23"/>
    <p:sldId id="290" r:id="rId24"/>
    <p:sldId id="291" r:id="rId25"/>
    <p:sldId id="292" r:id="rId26"/>
    <p:sldId id="293" r:id="rId27"/>
    <p:sldId id="267" r:id="rId28"/>
    <p:sldId id="295" r:id="rId29"/>
    <p:sldId id="296" r:id="rId30"/>
    <p:sldId id="26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2F5E30-3ADF-4319-90D8-4D967DB4512E}" v="5" dt="2023-10-25T13:40:25.463"/>
  </p1510:revLst>
</p1510:revInfo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61"/>
    <p:restoredTop sz="96327"/>
  </p:normalViewPr>
  <p:slideViewPr>
    <p:cSldViewPr snapToGrid="0" snapToObjects="1">
      <p:cViewPr varScale="1">
        <p:scale>
          <a:sx n="93" d="100"/>
          <a:sy n="93" d="100"/>
        </p:scale>
        <p:origin x="101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ema Puthan" userId="8633c7f78c2ff340" providerId="LiveId" clId="{4DB9177E-1A48-474A-9CAF-4124783C27DA}"/>
    <pc:docChg chg="custSel modSld">
      <pc:chgData name="Nema Puthan" userId="8633c7f78c2ff340" providerId="LiveId" clId="{4DB9177E-1A48-474A-9CAF-4124783C27DA}" dt="2023-10-24T21:45:55.575" v="23" actId="20577"/>
      <pc:docMkLst>
        <pc:docMk/>
      </pc:docMkLst>
      <pc:sldChg chg="modSp mod">
        <pc:chgData name="Nema Puthan" userId="8633c7f78c2ff340" providerId="LiveId" clId="{4DB9177E-1A48-474A-9CAF-4124783C27DA}" dt="2023-10-24T21:45:55.575" v="23" actId="20577"/>
        <pc:sldMkLst>
          <pc:docMk/>
          <pc:sldMk cId="807467318" sldId="262"/>
        </pc:sldMkLst>
        <pc:spChg chg="mod">
          <ac:chgData name="Nema Puthan" userId="8633c7f78c2ff340" providerId="LiveId" clId="{4DB9177E-1A48-474A-9CAF-4124783C27DA}" dt="2023-10-24T21:45:55.575" v="23" actId="20577"/>
          <ac:spMkLst>
            <pc:docMk/>
            <pc:sldMk cId="807467318" sldId="262"/>
            <ac:spMk id="6" creationId="{BBF26071-F77F-7993-F2B2-44F8B1219379}"/>
          </ac:spMkLst>
        </pc:spChg>
      </pc:sldChg>
    </pc:docChg>
  </pc:docChgLst>
  <pc:docChgLst>
    <pc:chgData name="Nema Puthan" userId="8633c7f78c2ff340" providerId="LiveId" clId="{7E2F5E30-3ADF-4319-90D8-4D967DB4512E}"/>
    <pc:docChg chg="undo custSel addSld modSld">
      <pc:chgData name="Nema Puthan" userId="8633c7f78c2ff340" providerId="LiveId" clId="{7E2F5E30-3ADF-4319-90D8-4D967DB4512E}" dt="2023-10-25T13:41:09.365" v="691" actId="1076"/>
      <pc:docMkLst>
        <pc:docMk/>
      </pc:docMkLst>
      <pc:sldChg chg="delSp modSp mod">
        <pc:chgData name="Nema Puthan" userId="8633c7f78c2ff340" providerId="LiveId" clId="{7E2F5E30-3ADF-4319-90D8-4D967DB4512E}" dt="2023-10-25T13:40:49.383" v="685" actId="1076"/>
        <pc:sldMkLst>
          <pc:docMk/>
          <pc:sldMk cId="866781982" sldId="259"/>
        </pc:sldMkLst>
        <pc:spChg chg="mod">
          <ac:chgData name="Nema Puthan" userId="8633c7f78c2ff340" providerId="LiveId" clId="{7E2F5E30-3ADF-4319-90D8-4D967DB4512E}" dt="2023-10-25T13:37:46.782" v="636" actId="1076"/>
          <ac:spMkLst>
            <pc:docMk/>
            <pc:sldMk cId="866781982" sldId="259"/>
            <ac:spMk id="2" creationId="{0B0FA88E-F5CB-F94E-B3CC-A32DC675F506}"/>
          </ac:spMkLst>
        </pc:spChg>
        <pc:spChg chg="mod">
          <ac:chgData name="Nema Puthan" userId="8633c7f78c2ff340" providerId="LiveId" clId="{7E2F5E30-3ADF-4319-90D8-4D967DB4512E}" dt="2023-10-25T13:40:49.383" v="685" actId="1076"/>
          <ac:spMkLst>
            <pc:docMk/>
            <pc:sldMk cId="866781982" sldId="259"/>
            <ac:spMk id="3" creationId="{66E4F873-2D5F-D642-A6DA-AD596F9C7D00}"/>
          </ac:spMkLst>
        </pc:spChg>
        <pc:picChg chg="del mod">
          <ac:chgData name="Nema Puthan" userId="8633c7f78c2ff340" providerId="LiveId" clId="{7E2F5E30-3ADF-4319-90D8-4D967DB4512E}" dt="2023-10-25T13:40:45.494" v="684" actId="478"/>
          <ac:picMkLst>
            <pc:docMk/>
            <pc:sldMk cId="866781982" sldId="259"/>
            <ac:picMk id="9" creationId="{EB553CF8-7E2F-84C4-A9AA-8C06DEBF8C54}"/>
          </ac:picMkLst>
        </pc:picChg>
      </pc:sldChg>
      <pc:sldChg chg="modSp mod">
        <pc:chgData name="Nema Puthan" userId="8633c7f78c2ff340" providerId="LiveId" clId="{7E2F5E30-3ADF-4319-90D8-4D967DB4512E}" dt="2023-10-25T13:34:32.935" v="630" actId="20577"/>
        <pc:sldMkLst>
          <pc:docMk/>
          <pc:sldMk cId="807467318" sldId="262"/>
        </pc:sldMkLst>
        <pc:spChg chg="mod">
          <ac:chgData name="Nema Puthan" userId="8633c7f78c2ff340" providerId="LiveId" clId="{7E2F5E30-3ADF-4319-90D8-4D967DB4512E}" dt="2023-10-25T13:26:16.760" v="322" actId="1076"/>
          <ac:spMkLst>
            <pc:docMk/>
            <pc:sldMk cId="807467318" sldId="262"/>
            <ac:spMk id="2" creationId="{0B712794-1D27-F940-92E6-56B4CDC32D7B}"/>
          </ac:spMkLst>
        </pc:spChg>
        <pc:spChg chg="mod">
          <ac:chgData name="Nema Puthan" userId="8633c7f78c2ff340" providerId="LiveId" clId="{7E2F5E30-3ADF-4319-90D8-4D967DB4512E}" dt="2023-10-25T13:34:32.935" v="630" actId="20577"/>
          <ac:spMkLst>
            <pc:docMk/>
            <pc:sldMk cId="807467318" sldId="262"/>
            <ac:spMk id="6" creationId="{BBF26071-F77F-7993-F2B2-44F8B1219379}"/>
          </ac:spMkLst>
        </pc:spChg>
        <pc:picChg chg="mod">
          <ac:chgData name="Nema Puthan" userId="8633c7f78c2ff340" providerId="LiveId" clId="{7E2F5E30-3ADF-4319-90D8-4D967DB4512E}" dt="2023-10-25T13:26:12.393" v="321" actId="1076"/>
          <ac:picMkLst>
            <pc:docMk/>
            <pc:sldMk cId="807467318" sldId="262"/>
            <ac:picMk id="5" creationId="{A334169D-180D-7F4A-BD62-D2029F111A97}"/>
          </ac:picMkLst>
        </pc:picChg>
      </pc:sldChg>
      <pc:sldChg chg="delSp modSp add mod setBg">
        <pc:chgData name="Nema Puthan" userId="8633c7f78c2ff340" providerId="LiveId" clId="{7E2F5E30-3ADF-4319-90D8-4D967DB4512E}" dt="2023-10-25T13:40:55.022" v="687" actId="1076"/>
        <pc:sldMkLst>
          <pc:docMk/>
          <pc:sldMk cId="2895819652" sldId="268"/>
        </pc:sldMkLst>
        <pc:spChg chg="mod">
          <ac:chgData name="Nema Puthan" userId="8633c7f78c2ff340" providerId="LiveId" clId="{7E2F5E30-3ADF-4319-90D8-4D967DB4512E}" dt="2023-10-25T13:40:55.022" v="687" actId="1076"/>
          <ac:spMkLst>
            <pc:docMk/>
            <pc:sldMk cId="2895819652" sldId="268"/>
            <ac:spMk id="3" creationId="{66E4F873-2D5F-D642-A6DA-AD596F9C7D00}"/>
          </ac:spMkLst>
        </pc:spChg>
        <pc:picChg chg="del">
          <ac:chgData name="Nema Puthan" userId="8633c7f78c2ff340" providerId="LiveId" clId="{7E2F5E30-3ADF-4319-90D8-4D967DB4512E}" dt="2023-10-25T13:40:51.964" v="686" actId="478"/>
          <ac:picMkLst>
            <pc:docMk/>
            <pc:sldMk cId="2895819652" sldId="268"/>
            <ac:picMk id="9" creationId="{EB553CF8-7E2F-84C4-A9AA-8C06DEBF8C54}"/>
          </ac:picMkLst>
        </pc:picChg>
      </pc:sldChg>
      <pc:sldChg chg="delSp modSp add mod setBg">
        <pc:chgData name="Nema Puthan" userId="8633c7f78c2ff340" providerId="LiveId" clId="{7E2F5E30-3ADF-4319-90D8-4D967DB4512E}" dt="2023-10-25T13:41:02.518" v="689" actId="1076"/>
        <pc:sldMkLst>
          <pc:docMk/>
          <pc:sldMk cId="3148869259" sldId="269"/>
        </pc:sldMkLst>
        <pc:spChg chg="mod">
          <ac:chgData name="Nema Puthan" userId="8633c7f78c2ff340" providerId="LiveId" clId="{7E2F5E30-3ADF-4319-90D8-4D967DB4512E}" dt="2023-10-25T13:41:02.518" v="689" actId="1076"/>
          <ac:spMkLst>
            <pc:docMk/>
            <pc:sldMk cId="3148869259" sldId="269"/>
            <ac:spMk id="3" creationId="{66E4F873-2D5F-D642-A6DA-AD596F9C7D00}"/>
          </ac:spMkLst>
        </pc:spChg>
        <pc:picChg chg="del">
          <ac:chgData name="Nema Puthan" userId="8633c7f78c2ff340" providerId="LiveId" clId="{7E2F5E30-3ADF-4319-90D8-4D967DB4512E}" dt="2023-10-25T13:40:58.188" v="688" actId="478"/>
          <ac:picMkLst>
            <pc:docMk/>
            <pc:sldMk cId="3148869259" sldId="269"/>
            <ac:picMk id="9" creationId="{EB553CF8-7E2F-84C4-A9AA-8C06DEBF8C54}"/>
          </ac:picMkLst>
        </pc:picChg>
      </pc:sldChg>
      <pc:sldChg chg="delSp modSp add mod setBg">
        <pc:chgData name="Nema Puthan" userId="8633c7f78c2ff340" providerId="LiveId" clId="{7E2F5E30-3ADF-4319-90D8-4D967DB4512E}" dt="2023-10-25T13:41:09.365" v="691" actId="1076"/>
        <pc:sldMkLst>
          <pc:docMk/>
          <pc:sldMk cId="156836234" sldId="270"/>
        </pc:sldMkLst>
        <pc:spChg chg="mod">
          <ac:chgData name="Nema Puthan" userId="8633c7f78c2ff340" providerId="LiveId" clId="{7E2F5E30-3ADF-4319-90D8-4D967DB4512E}" dt="2023-10-25T13:41:09.365" v="691" actId="1076"/>
          <ac:spMkLst>
            <pc:docMk/>
            <pc:sldMk cId="156836234" sldId="270"/>
            <ac:spMk id="3" creationId="{66E4F873-2D5F-D642-A6DA-AD596F9C7D00}"/>
          </ac:spMkLst>
        </pc:spChg>
        <pc:picChg chg="del">
          <ac:chgData name="Nema Puthan" userId="8633c7f78c2ff340" providerId="LiveId" clId="{7E2F5E30-3ADF-4319-90D8-4D967DB4512E}" dt="2023-10-25T13:41:05.280" v="690" actId="478"/>
          <ac:picMkLst>
            <pc:docMk/>
            <pc:sldMk cId="156836234" sldId="270"/>
            <ac:picMk id="9" creationId="{EB553CF8-7E2F-84C4-A9AA-8C06DEBF8C54}"/>
          </ac:picMkLst>
        </pc:picChg>
      </pc:sldChg>
      <pc:sldChg chg="addSp delSp modSp add mod setBg">
        <pc:chgData name="Nema Puthan" userId="8633c7f78c2ff340" providerId="LiveId" clId="{7E2F5E30-3ADF-4319-90D8-4D967DB4512E}" dt="2023-10-25T13:40:41.725" v="683" actId="1076"/>
        <pc:sldMkLst>
          <pc:docMk/>
          <pc:sldMk cId="1598900383" sldId="271"/>
        </pc:sldMkLst>
        <pc:spChg chg="del">
          <ac:chgData name="Nema Puthan" userId="8633c7f78c2ff340" providerId="LiveId" clId="{7E2F5E30-3ADF-4319-90D8-4D967DB4512E}" dt="2023-10-25T13:40:38.715" v="681" actId="478"/>
          <ac:spMkLst>
            <pc:docMk/>
            <pc:sldMk cId="1598900383" sldId="271"/>
            <ac:spMk id="2" creationId="{0B0FA88E-F5CB-F94E-B3CC-A32DC675F506}"/>
          </ac:spMkLst>
        </pc:spChg>
        <pc:spChg chg="del">
          <ac:chgData name="Nema Puthan" userId="8633c7f78c2ff340" providerId="LiveId" clId="{7E2F5E30-3ADF-4319-90D8-4D967DB4512E}" dt="2023-10-25T13:40:29.082" v="677" actId="478"/>
          <ac:spMkLst>
            <pc:docMk/>
            <pc:sldMk cId="1598900383" sldId="271"/>
            <ac:spMk id="3" creationId="{66E4F873-2D5F-D642-A6DA-AD596F9C7D00}"/>
          </ac:spMkLst>
        </pc:spChg>
        <pc:spChg chg="add del mod">
          <ac:chgData name="Nema Puthan" userId="8633c7f78c2ff340" providerId="LiveId" clId="{7E2F5E30-3ADF-4319-90D8-4D967DB4512E}" dt="2023-10-25T13:40:31.492" v="678" actId="478"/>
          <ac:spMkLst>
            <pc:docMk/>
            <pc:sldMk cId="1598900383" sldId="271"/>
            <ac:spMk id="5" creationId="{85909817-DE24-B7CB-40EA-F4FD858F516F}"/>
          </ac:spMkLst>
        </pc:spChg>
        <pc:spChg chg="add del mod">
          <ac:chgData name="Nema Puthan" userId="8633c7f78c2ff340" providerId="LiveId" clId="{7E2F5E30-3ADF-4319-90D8-4D967DB4512E}" dt="2023-10-25T13:40:40.498" v="682" actId="478"/>
          <ac:spMkLst>
            <pc:docMk/>
            <pc:sldMk cId="1598900383" sldId="271"/>
            <ac:spMk id="7" creationId="{BC14E8E8-C69E-2DBB-D48D-E1C9C894ADDE}"/>
          </ac:spMkLst>
        </pc:spChg>
        <pc:picChg chg="mod">
          <ac:chgData name="Nema Puthan" userId="8633c7f78c2ff340" providerId="LiveId" clId="{7E2F5E30-3ADF-4319-90D8-4D967DB4512E}" dt="2023-10-25T13:40:41.725" v="683" actId="1076"/>
          <ac:picMkLst>
            <pc:docMk/>
            <pc:sldMk cId="1598900383" sldId="271"/>
            <ac:picMk id="9" creationId="{EB553CF8-7E2F-84C4-A9AA-8C06DEBF8C54}"/>
          </ac:picMkLst>
        </pc:picChg>
      </pc:sldChg>
    </pc:docChg>
  </pc:docChgLst>
</pc:chgInfo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445D9B-FDEE-42AA-B2BC-4EF416DD108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A4C95D-F794-4ABD-8637-65702A9346A6}">
      <dgm:prSet custT="1"/>
      <dgm:spPr/>
      <dgm:t>
        <a:bodyPr/>
        <a:lstStyle/>
        <a:p>
          <a:r>
            <a:rPr lang="en-US" sz="1600" dirty="0">
              <a:latin typeface="Calibri" panose="020F0502020204030204" pitchFamily="34" charset="0"/>
              <a:cs typeface="Calibri" panose="020F0502020204030204" pitchFamily="34" charset="0"/>
            </a:rPr>
            <a:t>Is there a significant difference between the proportion of males vs nonmales who are employed given their degree in higher education?</a:t>
          </a:r>
        </a:p>
      </dgm:t>
    </dgm:pt>
    <dgm:pt modelId="{DD2B7AFF-C980-4EBC-BCD5-818B32EE7585}" type="parTrans" cxnId="{CD5EA9CE-178F-4E26-88B2-D9FC16189BB6}">
      <dgm:prSet/>
      <dgm:spPr/>
      <dgm:t>
        <a:bodyPr/>
        <a:lstStyle/>
        <a:p>
          <a:endParaRPr lang="en-US"/>
        </a:p>
      </dgm:t>
    </dgm:pt>
    <dgm:pt modelId="{2B9572B7-F33F-4ED7-B2C5-85AB225F4B88}" type="sibTrans" cxnId="{CD5EA9CE-178F-4E26-88B2-D9FC16189BB6}">
      <dgm:prSet phldrT="01"/>
      <dgm:spPr/>
      <dgm:t>
        <a:bodyPr/>
        <a:lstStyle/>
        <a:p>
          <a:endParaRPr lang="en-US"/>
        </a:p>
      </dgm:t>
    </dgm:pt>
    <dgm:pt modelId="{222B611D-999D-4595-8ACE-5D553FAA7566}">
      <dgm:prSet custT="1"/>
      <dgm:spPr/>
      <dgm:t>
        <a:bodyPr/>
        <a:lstStyle/>
        <a:p>
          <a:r>
            <a:rPr lang="en-US" sz="1600" dirty="0">
              <a:latin typeface="Calibri" panose="020F0502020204030204" pitchFamily="34" charset="0"/>
              <a:cs typeface="Calibri" panose="020F0502020204030204" pitchFamily="34" charset="0"/>
            </a:rPr>
            <a:t>Is there a difference in the average number of computer skills acquired based on level of education?</a:t>
          </a:r>
        </a:p>
      </dgm:t>
    </dgm:pt>
    <dgm:pt modelId="{E9D63D33-FA6C-449D-99B2-93664100DE89}" type="parTrans" cxnId="{D3AF7BD2-FEBB-4CA3-A8DE-CE47580840CF}">
      <dgm:prSet/>
      <dgm:spPr/>
      <dgm:t>
        <a:bodyPr/>
        <a:lstStyle/>
        <a:p>
          <a:endParaRPr lang="en-US"/>
        </a:p>
      </dgm:t>
    </dgm:pt>
    <dgm:pt modelId="{EE568BD9-A2AF-4FEF-B1DA-E5CF688C1866}" type="sibTrans" cxnId="{D3AF7BD2-FEBB-4CA3-A8DE-CE47580840CF}">
      <dgm:prSet phldrT="02"/>
      <dgm:spPr/>
      <dgm:t>
        <a:bodyPr/>
        <a:lstStyle/>
        <a:p>
          <a:endParaRPr lang="en-US"/>
        </a:p>
      </dgm:t>
    </dgm:pt>
    <dgm:pt modelId="{09408577-E297-47AB-B6D3-FB331AD77AD7}">
      <dgm:prSet custT="1"/>
      <dgm:spPr/>
      <dgm:t>
        <a:bodyPr/>
        <a:lstStyle/>
        <a:p>
          <a:r>
            <a:rPr lang="en-US" sz="1600" dirty="0">
              <a:latin typeface="Calibri" panose="020F0502020204030204" pitchFamily="34" charset="0"/>
              <a:cs typeface="Calibri" panose="020F0502020204030204" pitchFamily="34" charset="0"/>
            </a:rPr>
            <a:t>Is age a significant factor in determining whether an individual is a professional developer or not?</a:t>
          </a:r>
        </a:p>
      </dgm:t>
    </dgm:pt>
    <dgm:pt modelId="{6515360C-CE19-4B04-A19B-08A6228C9275}" type="parTrans" cxnId="{2368462C-9E7D-43E0-980A-A8810758CB1B}">
      <dgm:prSet/>
      <dgm:spPr/>
      <dgm:t>
        <a:bodyPr/>
        <a:lstStyle/>
        <a:p>
          <a:endParaRPr lang="en-US"/>
        </a:p>
      </dgm:t>
    </dgm:pt>
    <dgm:pt modelId="{5E4374D7-9E21-451E-B572-8D2D64F9558A}" type="sibTrans" cxnId="{2368462C-9E7D-43E0-980A-A8810758CB1B}">
      <dgm:prSet phldrT="03"/>
      <dgm:spPr/>
      <dgm:t>
        <a:bodyPr/>
        <a:lstStyle/>
        <a:p>
          <a:endParaRPr lang="en-US"/>
        </a:p>
      </dgm:t>
    </dgm:pt>
    <dgm:pt modelId="{B46CE157-6E2E-4639-87D6-6AB37D0AF83C}">
      <dgm:prSet custT="1"/>
      <dgm:spPr/>
      <dgm:t>
        <a:bodyPr/>
        <a:lstStyle/>
        <a:p>
          <a:r>
            <a:rPr lang="en-US" sz="1600" dirty="0">
              <a:latin typeface="Calibri" panose="020F0502020204030204" pitchFamily="34" charset="0"/>
              <a:cs typeface="Calibri" panose="020F0502020204030204" pitchFamily="34" charset="0"/>
            </a:rPr>
            <a:t>Is status  mental health associated with a programmer’s previous salary?</a:t>
          </a:r>
        </a:p>
      </dgm:t>
    </dgm:pt>
    <dgm:pt modelId="{5E4BE69E-9673-4F14-92ED-7167AE720E9D}" type="parTrans" cxnId="{57041668-F87D-45E3-BAAD-F0C4306823A9}">
      <dgm:prSet/>
      <dgm:spPr/>
      <dgm:t>
        <a:bodyPr/>
        <a:lstStyle/>
        <a:p>
          <a:endParaRPr lang="en-US"/>
        </a:p>
      </dgm:t>
    </dgm:pt>
    <dgm:pt modelId="{AFF0B3FC-4232-44EA-931E-AA3FE7DAE0C9}" type="sibTrans" cxnId="{57041668-F87D-45E3-BAAD-F0C4306823A9}">
      <dgm:prSet phldrT="04"/>
      <dgm:spPr/>
      <dgm:t>
        <a:bodyPr/>
        <a:lstStyle/>
        <a:p>
          <a:endParaRPr lang="en-US"/>
        </a:p>
      </dgm:t>
    </dgm:pt>
    <dgm:pt modelId="{99AE798A-732D-8F45-BF59-D65437F35A3B}" type="pres">
      <dgm:prSet presAssocID="{09445D9B-FDEE-42AA-B2BC-4EF416DD108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9F437C3-3263-B240-AF51-CEE5D049F7CC}" type="pres">
      <dgm:prSet presAssocID="{F6A4C95D-F794-4ABD-8637-65702A9346A6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07D6A2-7A51-3444-8902-3523B4E7C5D9}" type="pres">
      <dgm:prSet presAssocID="{2B9572B7-F33F-4ED7-B2C5-85AB225F4B88}" presName="spacer" presStyleCnt="0"/>
      <dgm:spPr/>
    </dgm:pt>
    <dgm:pt modelId="{EEC7E5C8-78D3-194C-974B-2D5E263DB8D6}" type="pres">
      <dgm:prSet presAssocID="{222B611D-999D-4595-8ACE-5D553FAA7566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EE0810-070B-8B46-B714-36A889D40B60}" type="pres">
      <dgm:prSet presAssocID="{EE568BD9-A2AF-4FEF-B1DA-E5CF688C1866}" presName="spacer" presStyleCnt="0"/>
      <dgm:spPr/>
    </dgm:pt>
    <dgm:pt modelId="{F1D8301A-FB29-6C40-BF31-F2F2D8F2ED7F}" type="pres">
      <dgm:prSet presAssocID="{09408577-E297-47AB-B6D3-FB331AD77AD7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77B051-FB0D-EA41-95D1-6766D0531879}" type="pres">
      <dgm:prSet presAssocID="{5E4374D7-9E21-451E-B572-8D2D64F9558A}" presName="spacer" presStyleCnt="0"/>
      <dgm:spPr/>
    </dgm:pt>
    <dgm:pt modelId="{DE3AC7A8-FA85-9941-8986-D340E135C312}" type="pres">
      <dgm:prSet presAssocID="{B46CE157-6E2E-4639-87D6-6AB37D0AF83C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2E26BB6-108F-2F40-AADF-894544E7651D}" type="presOf" srcId="{F6A4C95D-F794-4ABD-8637-65702A9346A6}" destId="{79F437C3-3263-B240-AF51-CEE5D049F7CC}" srcOrd="0" destOrd="0" presId="urn:microsoft.com/office/officeart/2005/8/layout/vList2"/>
    <dgm:cxn modelId="{57041668-F87D-45E3-BAAD-F0C4306823A9}" srcId="{09445D9B-FDEE-42AA-B2BC-4EF416DD1083}" destId="{B46CE157-6E2E-4639-87D6-6AB37D0AF83C}" srcOrd="3" destOrd="0" parTransId="{5E4BE69E-9673-4F14-92ED-7167AE720E9D}" sibTransId="{AFF0B3FC-4232-44EA-931E-AA3FE7DAE0C9}"/>
    <dgm:cxn modelId="{2368462C-9E7D-43E0-980A-A8810758CB1B}" srcId="{09445D9B-FDEE-42AA-B2BC-4EF416DD1083}" destId="{09408577-E297-47AB-B6D3-FB331AD77AD7}" srcOrd="2" destOrd="0" parTransId="{6515360C-CE19-4B04-A19B-08A6228C9275}" sibTransId="{5E4374D7-9E21-451E-B572-8D2D64F9558A}"/>
    <dgm:cxn modelId="{CD5EA9CE-178F-4E26-88B2-D9FC16189BB6}" srcId="{09445D9B-FDEE-42AA-B2BC-4EF416DD1083}" destId="{F6A4C95D-F794-4ABD-8637-65702A9346A6}" srcOrd="0" destOrd="0" parTransId="{DD2B7AFF-C980-4EBC-BCD5-818B32EE7585}" sibTransId="{2B9572B7-F33F-4ED7-B2C5-85AB225F4B88}"/>
    <dgm:cxn modelId="{D3AF7BD2-FEBB-4CA3-A8DE-CE47580840CF}" srcId="{09445D9B-FDEE-42AA-B2BC-4EF416DD1083}" destId="{222B611D-999D-4595-8ACE-5D553FAA7566}" srcOrd="1" destOrd="0" parTransId="{E9D63D33-FA6C-449D-99B2-93664100DE89}" sibTransId="{EE568BD9-A2AF-4FEF-B1DA-E5CF688C1866}"/>
    <dgm:cxn modelId="{23B99427-2D92-2F4B-9822-97BF2179487B}" type="presOf" srcId="{222B611D-999D-4595-8ACE-5D553FAA7566}" destId="{EEC7E5C8-78D3-194C-974B-2D5E263DB8D6}" srcOrd="0" destOrd="0" presId="urn:microsoft.com/office/officeart/2005/8/layout/vList2"/>
    <dgm:cxn modelId="{5264F98A-2E56-AD42-9668-093760EE4DE3}" type="presOf" srcId="{09408577-E297-47AB-B6D3-FB331AD77AD7}" destId="{F1D8301A-FB29-6C40-BF31-F2F2D8F2ED7F}" srcOrd="0" destOrd="0" presId="urn:microsoft.com/office/officeart/2005/8/layout/vList2"/>
    <dgm:cxn modelId="{0A1A639D-2BE1-A140-96E8-298A50F5F570}" type="presOf" srcId="{B46CE157-6E2E-4639-87D6-6AB37D0AF83C}" destId="{DE3AC7A8-FA85-9941-8986-D340E135C312}" srcOrd="0" destOrd="0" presId="urn:microsoft.com/office/officeart/2005/8/layout/vList2"/>
    <dgm:cxn modelId="{1E11F42F-75D5-674D-A360-8061D0ED924B}" type="presOf" srcId="{09445D9B-FDEE-42AA-B2BC-4EF416DD1083}" destId="{99AE798A-732D-8F45-BF59-D65437F35A3B}" srcOrd="0" destOrd="0" presId="urn:microsoft.com/office/officeart/2005/8/layout/vList2"/>
    <dgm:cxn modelId="{6A945B07-A7FE-4E44-8FC6-34EEC4F24FEC}" type="presParOf" srcId="{99AE798A-732D-8F45-BF59-D65437F35A3B}" destId="{79F437C3-3263-B240-AF51-CEE5D049F7CC}" srcOrd="0" destOrd="0" presId="urn:microsoft.com/office/officeart/2005/8/layout/vList2"/>
    <dgm:cxn modelId="{A2F18CDA-8574-4C42-AE96-590625E88216}" type="presParOf" srcId="{99AE798A-732D-8F45-BF59-D65437F35A3B}" destId="{3907D6A2-7A51-3444-8902-3523B4E7C5D9}" srcOrd="1" destOrd="0" presId="urn:microsoft.com/office/officeart/2005/8/layout/vList2"/>
    <dgm:cxn modelId="{007FD267-89C5-524D-9817-05AAFC8ED3C4}" type="presParOf" srcId="{99AE798A-732D-8F45-BF59-D65437F35A3B}" destId="{EEC7E5C8-78D3-194C-974B-2D5E263DB8D6}" srcOrd="2" destOrd="0" presId="urn:microsoft.com/office/officeart/2005/8/layout/vList2"/>
    <dgm:cxn modelId="{8CA831D0-4B7F-BE46-93B3-DEF39D1B56D4}" type="presParOf" srcId="{99AE798A-732D-8F45-BF59-D65437F35A3B}" destId="{55EE0810-070B-8B46-B714-36A889D40B60}" srcOrd="3" destOrd="0" presId="urn:microsoft.com/office/officeart/2005/8/layout/vList2"/>
    <dgm:cxn modelId="{EC773C25-849A-1143-B1F9-62E7EDB427D3}" type="presParOf" srcId="{99AE798A-732D-8F45-BF59-D65437F35A3B}" destId="{F1D8301A-FB29-6C40-BF31-F2F2D8F2ED7F}" srcOrd="4" destOrd="0" presId="urn:microsoft.com/office/officeart/2005/8/layout/vList2"/>
    <dgm:cxn modelId="{2FCD5D88-C7DF-2049-8BAB-D761D2553CD6}" type="presParOf" srcId="{99AE798A-732D-8F45-BF59-D65437F35A3B}" destId="{6177B051-FB0D-EA41-95D1-6766D0531879}" srcOrd="5" destOrd="0" presId="urn:microsoft.com/office/officeart/2005/8/layout/vList2"/>
    <dgm:cxn modelId="{2A367F4E-7F79-6141-9D8C-E450EB82C018}" type="presParOf" srcId="{99AE798A-732D-8F45-BF59-D65437F35A3B}" destId="{DE3AC7A8-FA85-9941-8986-D340E135C31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5AA906-191F-4549-8436-FEBEA94677CB}" type="doc">
      <dgm:prSet loTypeId="urn:microsoft.com/office/officeart/2016/7/layout/RepeatingBendingProcessNew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6E85509-46FC-432E-8583-625DACFDA84D}">
      <dgm:prSet/>
      <dgm:spPr/>
      <dgm:t>
        <a:bodyPr/>
        <a:lstStyle/>
        <a:p>
          <a:r>
            <a:rPr lang="en-US" b="1" dirty="0">
              <a:latin typeface="Calibri" panose="020F0502020204030204" pitchFamily="34" charset="0"/>
              <a:cs typeface="Calibri" panose="020F0502020204030204" pitchFamily="34" charset="0"/>
            </a:rPr>
            <a:t>Biases</a:t>
          </a:r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: </a:t>
          </a:r>
          <a:r>
            <a:rPr lang="en-US" dirty="0" smtClean="0">
              <a:latin typeface="Calibri" panose="020F0502020204030204" pitchFamily="34" charset="0"/>
              <a:cs typeface="Calibri" panose="020F0502020204030204" pitchFamily="34" charset="0"/>
            </a:rPr>
            <a:t>There’s more info about males.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2583981-7684-4AA0-8B99-302D3102B31B}" type="parTrans" cxnId="{1F577B9B-4F5A-471D-8038-926CAC768F7A}">
      <dgm:prSet/>
      <dgm:spPr/>
      <dgm:t>
        <a:bodyPr/>
        <a:lstStyle/>
        <a:p>
          <a:endParaRPr lang="en-US"/>
        </a:p>
      </dgm:t>
    </dgm:pt>
    <dgm:pt modelId="{F7786CC6-578E-4E80-B3DC-1422747C4EBA}" type="sibTrans" cxnId="{1F577B9B-4F5A-471D-8038-926CAC768F7A}">
      <dgm:prSet/>
      <dgm:spPr/>
      <dgm:t>
        <a:bodyPr/>
        <a:lstStyle/>
        <a:p>
          <a:endParaRPr lang="en-US"/>
        </a:p>
      </dgm:t>
    </dgm:pt>
    <dgm:pt modelId="{085F711A-E98E-44D9-8916-1AAF7DEE1605}">
      <dgm:prSet/>
      <dgm:spPr/>
      <dgm:t>
        <a:bodyPr/>
        <a:lstStyle/>
        <a:p>
          <a:r>
            <a:rPr lang="en-US" b="1" dirty="0">
              <a:latin typeface="Calibri" panose="020F0502020204030204" pitchFamily="34" charset="0"/>
              <a:cs typeface="Calibri" panose="020F0502020204030204" pitchFamily="34" charset="0"/>
            </a:rPr>
            <a:t>Human error: </a:t>
          </a:r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Mistakes in the data can affect the study's results.</a:t>
          </a:r>
        </a:p>
      </dgm:t>
    </dgm:pt>
    <dgm:pt modelId="{289A7E90-80B2-4526-BD64-37C430D0F225}" type="parTrans" cxnId="{524E7647-98C3-42F1-BD5B-BA6318FF2019}">
      <dgm:prSet/>
      <dgm:spPr/>
      <dgm:t>
        <a:bodyPr/>
        <a:lstStyle/>
        <a:p>
          <a:endParaRPr lang="en-US"/>
        </a:p>
      </dgm:t>
    </dgm:pt>
    <dgm:pt modelId="{71B19766-5D3C-4FB6-A972-87DD9A732667}" type="sibTrans" cxnId="{524E7647-98C3-42F1-BD5B-BA6318FF2019}">
      <dgm:prSet/>
      <dgm:spPr/>
      <dgm:t>
        <a:bodyPr/>
        <a:lstStyle/>
        <a:p>
          <a:endParaRPr lang="en-US"/>
        </a:p>
      </dgm:t>
    </dgm:pt>
    <dgm:pt modelId="{96F870F9-2029-470B-A260-E7E879824B54}">
      <dgm:prSet/>
      <dgm:spPr/>
      <dgm:t>
        <a:bodyPr/>
        <a:lstStyle/>
        <a:p>
          <a:r>
            <a:rPr lang="en-US" b="1" dirty="0" smtClean="0">
              <a:latin typeface="Calibri" panose="020F0502020204030204" pitchFamily="34" charset="0"/>
              <a:cs typeface="Calibri" panose="020F0502020204030204" pitchFamily="34" charset="0"/>
            </a:rPr>
            <a:t>Age: </a:t>
          </a:r>
          <a:r>
            <a:rPr lang="en-US" dirty="0" smtClean="0">
              <a:latin typeface="Calibri" panose="020F0502020204030204" pitchFamily="34" charset="0"/>
              <a:cs typeface="Calibri" panose="020F0502020204030204" pitchFamily="34" charset="0"/>
            </a:rPr>
            <a:t>We don’t know in depth details of age(only under/above 35).</a:t>
          </a:r>
          <a:r>
            <a:rPr lang="en-US" b="1" dirty="0" smtClean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2F672B7-6EA9-4676-B8C5-3831897BC4B8}" type="parTrans" cxnId="{547BFC72-BC89-4F28-A31A-CB48A1DA7062}">
      <dgm:prSet/>
      <dgm:spPr/>
      <dgm:t>
        <a:bodyPr/>
        <a:lstStyle/>
        <a:p>
          <a:endParaRPr lang="en-US"/>
        </a:p>
      </dgm:t>
    </dgm:pt>
    <dgm:pt modelId="{90DFFEA5-DE81-444C-82F0-13906D034735}" type="sibTrans" cxnId="{547BFC72-BC89-4F28-A31A-CB48A1DA7062}">
      <dgm:prSet/>
      <dgm:spPr/>
      <dgm:t>
        <a:bodyPr/>
        <a:lstStyle/>
        <a:p>
          <a:endParaRPr lang="en-US"/>
        </a:p>
      </dgm:t>
    </dgm:pt>
    <dgm:pt modelId="{FBD0A0A6-5AEA-4AA5-A9AD-587F212075A4}">
      <dgm:prSet/>
      <dgm:spPr/>
      <dgm:t>
        <a:bodyPr/>
        <a:lstStyle/>
        <a:p>
          <a:r>
            <a:rPr lang="en-US" b="1" dirty="0" smtClean="0">
              <a:latin typeface="Calibri" panose="020F0502020204030204" pitchFamily="34" charset="0"/>
              <a:cs typeface="Calibri" panose="020F0502020204030204" pitchFamily="34" charset="0"/>
            </a:rPr>
            <a:t>Categorization: </a:t>
          </a:r>
          <a:r>
            <a:rPr lang="en-US" dirty="0" smtClean="0">
              <a:latin typeface="Calibri" panose="020F0502020204030204" pitchFamily="34" charset="0"/>
              <a:cs typeface="Calibri" panose="020F0502020204030204" pitchFamily="34" charset="0"/>
            </a:rPr>
            <a:t>Large number of categories complicate the analysis.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3B1A976-5CBD-4D25-908C-A73DCD406B5D}" type="parTrans" cxnId="{6A3DDEF2-078E-4A6D-B5F4-08EBFBACE219}">
      <dgm:prSet/>
      <dgm:spPr/>
      <dgm:t>
        <a:bodyPr/>
        <a:lstStyle/>
        <a:p>
          <a:endParaRPr lang="en-US"/>
        </a:p>
      </dgm:t>
    </dgm:pt>
    <dgm:pt modelId="{7E964D5E-04FB-47FB-BB85-796E6EA78431}" type="sibTrans" cxnId="{6A3DDEF2-078E-4A6D-B5F4-08EBFBACE219}">
      <dgm:prSet/>
      <dgm:spPr/>
      <dgm:t>
        <a:bodyPr/>
        <a:lstStyle/>
        <a:p>
          <a:endParaRPr lang="en-US"/>
        </a:p>
      </dgm:t>
    </dgm:pt>
    <dgm:pt modelId="{9BF04D48-1CC6-4839-B8D1-95B4FA3524D9}">
      <dgm:prSet/>
      <dgm:spPr/>
      <dgm:t>
        <a:bodyPr/>
        <a:lstStyle/>
        <a:p>
          <a:r>
            <a:rPr lang="en-US" b="1" dirty="0">
              <a:latin typeface="Calibri" panose="020F0502020204030204" pitchFamily="34" charset="0"/>
              <a:cs typeface="Calibri" panose="020F0502020204030204" pitchFamily="34" charset="0"/>
            </a:rPr>
            <a:t>Data</a:t>
          </a:r>
          <a:r>
            <a:rPr lang="en-US" b="1" baseline="0" dirty="0">
              <a:latin typeface="Calibri" panose="020F0502020204030204" pitchFamily="34" charset="0"/>
              <a:cs typeface="Calibri" panose="020F0502020204030204" pitchFamily="34" charset="0"/>
            </a:rPr>
            <a:t> loss in cleaning: </a:t>
          </a:r>
          <a:r>
            <a:rPr lang="en-US" baseline="0" dirty="0" smtClean="0">
              <a:latin typeface="Calibri" panose="020F0502020204030204" pitchFamily="34" charset="0"/>
              <a:cs typeface="Calibri" panose="020F0502020204030204" pitchFamily="34" charset="0"/>
            </a:rPr>
            <a:t>Fortunately, we got clean data to work with.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1144C6F-0F9D-4D43-BBA8-3220226F28E1}" type="sibTrans" cxnId="{71E08B5C-67F7-4A7B-BEB4-7C969FBACE54}">
      <dgm:prSet/>
      <dgm:spPr/>
      <dgm:t>
        <a:bodyPr/>
        <a:lstStyle/>
        <a:p>
          <a:endParaRPr lang="en-US"/>
        </a:p>
      </dgm:t>
    </dgm:pt>
    <dgm:pt modelId="{1E1A71A2-066E-423E-ACA7-E558022CC34E}" type="parTrans" cxnId="{71E08B5C-67F7-4A7B-BEB4-7C969FBACE54}">
      <dgm:prSet/>
      <dgm:spPr/>
      <dgm:t>
        <a:bodyPr/>
        <a:lstStyle/>
        <a:p>
          <a:endParaRPr lang="en-US"/>
        </a:p>
      </dgm:t>
    </dgm:pt>
    <dgm:pt modelId="{4FF1BCFF-0F39-774F-A095-69D13B5AE57E}" type="pres">
      <dgm:prSet presAssocID="{A15AA906-191F-4549-8436-FEBEA94677C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71D507B-DE50-524E-864A-9B7ADD512BD5}" type="pres">
      <dgm:prSet presAssocID="{26E85509-46FC-432E-8583-625DACFDA84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076A30-B4D6-1F4A-8A7E-8B26A4D03353}" type="pres">
      <dgm:prSet presAssocID="{F7786CC6-578E-4E80-B3DC-1422747C4EBA}" presName="sibTrans" presStyleLbl="sibTrans1D1" presStyleIdx="0" presStyleCnt="4"/>
      <dgm:spPr/>
      <dgm:t>
        <a:bodyPr/>
        <a:lstStyle/>
        <a:p>
          <a:endParaRPr lang="en-US"/>
        </a:p>
      </dgm:t>
    </dgm:pt>
    <dgm:pt modelId="{6B5A33C1-7956-684E-90CD-4CA6C02CDF29}" type="pres">
      <dgm:prSet presAssocID="{F7786CC6-578E-4E80-B3DC-1422747C4EBA}" presName="connectorText" presStyleLbl="sibTrans1D1" presStyleIdx="0" presStyleCnt="4"/>
      <dgm:spPr/>
      <dgm:t>
        <a:bodyPr/>
        <a:lstStyle/>
        <a:p>
          <a:endParaRPr lang="en-US"/>
        </a:p>
      </dgm:t>
    </dgm:pt>
    <dgm:pt modelId="{D91C79BF-61B1-D94A-85DE-EDE29B092FDE}" type="pres">
      <dgm:prSet presAssocID="{085F711A-E98E-44D9-8916-1AAF7DEE1605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F9E912-C83E-4A42-A3EA-E84894E84F43}" type="pres">
      <dgm:prSet presAssocID="{71B19766-5D3C-4FB6-A972-87DD9A732667}" presName="sibTrans" presStyleLbl="sibTrans1D1" presStyleIdx="1" presStyleCnt="4"/>
      <dgm:spPr/>
      <dgm:t>
        <a:bodyPr/>
        <a:lstStyle/>
        <a:p>
          <a:endParaRPr lang="en-US"/>
        </a:p>
      </dgm:t>
    </dgm:pt>
    <dgm:pt modelId="{91CB4A4C-83DA-9941-9816-AB2B0CFE28A2}" type="pres">
      <dgm:prSet presAssocID="{71B19766-5D3C-4FB6-A972-87DD9A732667}" presName="connectorText" presStyleLbl="sibTrans1D1" presStyleIdx="1" presStyleCnt="4"/>
      <dgm:spPr/>
      <dgm:t>
        <a:bodyPr/>
        <a:lstStyle/>
        <a:p>
          <a:endParaRPr lang="en-US"/>
        </a:p>
      </dgm:t>
    </dgm:pt>
    <dgm:pt modelId="{BA7A1DA0-3717-FA49-8F78-88B22C15E985}" type="pres">
      <dgm:prSet presAssocID="{9BF04D48-1CC6-4839-B8D1-95B4FA3524D9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03C446-59A4-B24E-97AB-995EA938F0BA}" type="pres">
      <dgm:prSet presAssocID="{01144C6F-0F9D-4D43-BBA8-3220226F28E1}" presName="sibTrans" presStyleLbl="sibTrans1D1" presStyleIdx="2" presStyleCnt="4"/>
      <dgm:spPr/>
      <dgm:t>
        <a:bodyPr/>
        <a:lstStyle/>
        <a:p>
          <a:endParaRPr lang="en-US"/>
        </a:p>
      </dgm:t>
    </dgm:pt>
    <dgm:pt modelId="{F5D46909-B1C8-CB4B-850D-B537894E4E28}" type="pres">
      <dgm:prSet presAssocID="{01144C6F-0F9D-4D43-BBA8-3220226F28E1}" presName="connectorText" presStyleLbl="sibTrans1D1" presStyleIdx="2" presStyleCnt="4"/>
      <dgm:spPr/>
      <dgm:t>
        <a:bodyPr/>
        <a:lstStyle/>
        <a:p>
          <a:endParaRPr lang="en-US"/>
        </a:p>
      </dgm:t>
    </dgm:pt>
    <dgm:pt modelId="{71389831-D2A8-9D42-9E6A-7C5AAADC0819}" type="pres">
      <dgm:prSet presAssocID="{96F870F9-2029-470B-A260-E7E879824B54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0CA93F-0659-324C-AD13-97DBCE13E137}" type="pres">
      <dgm:prSet presAssocID="{90DFFEA5-DE81-444C-82F0-13906D034735}" presName="sibTrans" presStyleLbl="sibTrans1D1" presStyleIdx="3" presStyleCnt="4"/>
      <dgm:spPr/>
      <dgm:t>
        <a:bodyPr/>
        <a:lstStyle/>
        <a:p>
          <a:endParaRPr lang="en-US"/>
        </a:p>
      </dgm:t>
    </dgm:pt>
    <dgm:pt modelId="{7F539E12-2876-3B46-887A-4F0BBF3CFCC3}" type="pres">
      <dgm:prSet presAssocID="{90DFFEA5-DE81-444C-82F0-13906D034735}" presName="connectorText" presStyleLbl="sibTrans1D1" presStyleIdx="3" presStyleCnt="4"/>
      <dgm:spPr/>
      <dgm:t>
        <a:bodyPr/>
        <a:lstStyle/>
        <a:p>
          <a:endParaRPr lang="en-US"/>
        </a:p>
      </dgm:t>
    </dgm:pt>
    <dgm:pt modelId="{C668F36F-89AD-C947-9540-C69528D361A9}" type="pres">
      <dgm:prSet presAssocID="{FBD0A0A6-5AEA-4AA5-A9AD-587F212075A4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5760B09-F814-C34D-BC75-33FB75618506}" type="presOf" srcId="{71B19766-5D3C-4FB6-A972-87DD9A732667}" destId="{3EF9E912-C83E-4A42-A3EA-E84894E84F43}" srcOrd="0" destOrd="0" presId="urn:microsoft.com/office/officeart/2016/7/layout/RepeatingBendingProcessNew"/>
    <dgm:cxn modelId="{4A377736-0352-7143-B34F-08306A7AB6FD}" type="presOf" srcId="{01144C6F-0F9D-4D43-BBA8-3220226F28E1}" destId="{F5D46909-B1C8-CB4B-850D-B537894E4E28}" srcOrd="1" destOrd="0" presId="urn:microsoft.com/office/officeart/2016/7/layout/RepeatingBendingProcessNew"/>
    <dgm:cxn modelId="{F4FF83D1-AE44-7E42-BF25-234B0BE7577A}" type="presOf" srcId="{9BF04D48-1CC6-4839-B8D1-95B4FA3524D9}" destId="{BA7A1DA0-3717-FA49-8F78-88B22C15E985}" srcOrd="0" destOrd="0" presId="urn:microsoft.com/office/officeart/2016/7/layout/RepeatingBendingProcessNew"/>
    <dgm:cxn modelId="{26917C6C-ECC8-504A-8DF3-4F7FA66D000B}" type="presOf" srcId="{01144C6F-0F9D-4D43-BBA8-3220226F28E1}" destId="{2103C446-59A4-B24E-97AB-995EA938F0BA}" srcOrd="0" destOrd="0" presId="urn:microsoft.com/office/officeart/2016/7/layout/RepeatingBendingProcessNew"/>
    <dgm:cxn modelId="{524E7647-98C3-42F1-BD5B-BA6318FF2019}" srcId="{A15AA906-191F-4549-8436-FEBEA94677CB}" destId="{085F711A-E98E-44D9-8916-1AAF7DEE1605}" srcOrd="1" destOrd="0" parTransId="{289A7E90-80B2-4526-BD64-37C430D0F225}" sibTransId="{71B19766-5D3C-4FB6-A972-87DD9A732667}"/>
    <dgm:cxn modelId="{35F5CF50-1BAF-E846-BA56-E049F4B1D6E7}" type="presOf" srcId="{085F711A-E98E-44D9-8916-1AAF7DEE1605}" destId="{D91C79BF-61B1-D94A-85DE-EDE29B092FDE}" srcOrd="0" destOrd="0" presId="urn:microsoft.com/office/officeart/2016/7/layout/RepeatingBendingProcessNew"/>
    <dgm:cxn modelId="{1F577B9B-4F5A-471D-8038-926CAC768F7A}" srcId="{A15AA906-191F-4549-8436-FEBEA94677CB}" destId="{26E85509-46FC-432E-8583-625DACFDA84D}" srcOrd="0" destOrd="0" parTransId="{52583981-7684-4AA0-8B99-302D3102B31B}" sibTransId="{F7786CC6-578E-4E80-B3DC-1422747C4EBA}"/>
    <dgm:cxn modelId="{E6CD5D37-9B43-E644-AAF3-B333E7B5BC14}" type="presOf" srcId="{F7786CC6-578E-4E80-B3DC-1422747C4EBA}" destId="{EE076A30-B4D6-1F4A-8A7E-8B26A4D03353}" srcOrd="0" destOrd="0" presId="urn:microsoft.com/office/officeart/2016/7/layout/RepeatingBendingProcessNew"/>
    <dgm:cxn modelId="{7CEF9D3C-55ED-DA45-ADD0-FFC5073EAA49}" type="presOf" srcId="{71B19766-5D3C-4FB6-A972-87DD9A732667}" destId="{91CB4A4C-83DA-9941-9816-AB2B0CFE28A2}" srcOrd="1" destOrd="0" presId="urn:microsoft.com/office/officeart/2016/7/layout/RepeatingBendingProcessNew"/>
    <dgm:cxn modelId="{6A3DDEF2-078E-4A6D-B5F4-08EBFBACE219}" srcId="{A15AA906-191F-4549-8436-FEBEA94677CB}" destId="{FBD0A0A6-5AEA-4AA5-A9AD-587F212075A4}" srcOrd="4" destOrd="0" parTransId="{F3B1A976-5CBD-4D25-908C-A73DCD406B5D}" sibTransId="{7E964D5E-04FB-47FB-BB85-796E6EA78431}"/>
    <dgm:cxn modelId="{BEC37EBA-C7B4-184E-A8D0-E6D009C20C12}" type="presOf" srcId="{A15AA906-191F-4549-8436-FEBEA94677CB}" destId="{4FF1BCFF-0F39-774F-A095-69D13B5AE57E}" srcOrd="0" destOrd="0" presId="urn:microsoft.com/office/officeart/2016/7/layout/RepeatingBendingProcessNew"/>
    <dgm:cxn modelId="{67BB7A49-009A-0745-A49F-CD1F2AC293CA}" type="presOf" srcId="{FBD0A0A6-5AEA-4AA5-A9AD-587F212075A4}" destId="{C668F36F-89AD-C947-9540-C69528D361A9}" srcOrd="0" destOrd="0" presId="urn:microsoft.com/office/officeart/2016/7/layout/RepeatingBendingProcessNew"/>
    <dgm:cxn modelId="{71E08B5C-67F7-4A7B-BEB4-7C969FBACE54}" srcId="{A15AA906-191F-4549-8436-FEBEA94677CB}" destId="{9BF04D48-1CC6-4839-B8D1-95B4FA3524D9}" srcOrd="2" destOrd="0" parTransId="{1E1A71A2-066E-423E-ACA7-E558022CC34E}" sibTransId="{01144C6F-0F9D-4D43-BBA8-3220226F28E1}"/>
    <dgm:cxn modelId="{97C48213-95B5-A54D-B6B9-89488E287431}" type="presOf" srcId="{96F870F9-2029-470B-A260-E7E879824B54}" destId="{71389831-D2A8-9D42-9E6A-7C5AAADC0819}" srcOrd="0" destOrd="0" presId="urn:microsoft.com/office/officeart/2016/7/layout/RepeatingBendingProcessNew"/>
    <dgm:cxn modelId="{4800B76F-8886-0D47-81D7-A23525E49478}" type="presOf" srcId="{90DFFEA5-DE81-444C-82F0-13906D034735}" destId="{B40CA93F-0659-324C-AD13-97DBCE13E137}" srcOrd="0" destOrd="0" presId="urn:microsoft.com/office/officeart/2016/7/layout/RepeatingBendingProcessNew"/>
    <dgm:cxn modelId="{1E5E1CD0-81B1-4F45-BEED-ADBC926395F1}" type="presOf" srcId="{90DFFEA5-DE81-444C-82F0-13906D034735}" destId="{7F539E12-2876-3B46-887A-4F0BBF3CFCC3}" srcOrd="1" destOrd="0" presId="urn:microsoft.com/office/officeart/2016/7/layout/RepeatingBendingProcessNew"/>
    <dgm:cxn modelId="{547BFC72-BC89-4F28-A31A-CB48A1DA7062}" srcId="{A15AA906-191F-4549-8436-FEBEA94677CB}" destId="{96F870F9-2029-470B-A260-E7E879824B54}" srcOrd="3" destOrd="0" parTransId="{F2F672B7-6EA9-4676-B8C5-3831897BC4B8}" sibTransId="{90DFFEA5-DE81-444C-82F0-13906D034735}"/>
    <dgm:cxn modelId="{5EA5D2F3-25A8-2443-B2D8-1D6612BA52FB}" type="presOf" srcId="{26E85509-46FC-432E-8583-625DACFDA84D}" destId="{A71D507B-DE50-524E-864A-9B7ADD512BD5}" srcOrd="0" destOrd="0" presId="urn:microsoft.com/office/officeart/2016/7/layout/RepeatingBendingProcessNew"/>
    <dgm:cxn modelId="{F494BFE2-9A4C-DC45-B931-C6BA85E0EEC0}" type="presOf" srcId="{F7786CC6-578E-4E80-B3DC-1422747C4EBA}" destId="{6B5A33C1-7956-684E-90CD-4CA6C02CDF29}" srcOrd="1" destOrd="0" presId="urn:microsoft.com/office/officeart/2016/7/layout/RepeatingBendingProcessNew"/>
    <dgm:cxn modelId="{C0881D6D-5079-2847-8EA7-984ACE05CB52}" type="presParOf" srcId="{4FF1BCFF-0F39-774F-A095-69D13B5AE57E}" destId="{A71D507B-DE50-524E-864A-9B7ADD512BD5}" srcOrd="0" destOrd="0" presId="urn:microsoft.com/office/officeart/2016/7/layout/RepeatingBendingProcessNew"/>
    <dgm:cxn modelId="{57F507F7-EF8A-3C40-AE35-5E5F730C0D8F}" type="presParOf" srcId="{4FF1BCFF-0F39-774F-A095-69D13B5AE57E}" destId="{EE076A30-B4D6-1F4A-8A7E-8B26A4D03353}" srcOrd="1" destOrd="0" presId="urn:microsoft.com/office/officeart/2016/7/layout/RepeatingBendingProcessNew"/>
    <dgm:cxn modelId="{72950E7C-57B9-4B49-B685-F3BE705EC775}" type="presParOf" srcId="{EE076A30-B4D6-1F4A-8A7E-8B26A4D03353}" destId="{6B5A33C1-7956-684E-90CD-4CA6C02CDF29}" srcOrd="0" destOrd="0" presId="urn:microsoft.com/office/officeart/2016/7/layout/RepeatingBendingProcessNew"/>
    <dgm:cxn modelId="{38255DDE-2037-4445-9A15-8CE005BF81F9}" type="presParOf" srcId="{4FF1BCFF-0F39-774F-A095-69D13B5AE57E}" destId="{D91C79BF-61B1-D94A-85DE-EDE29B092FDE}" srcOrd="2" destOrd="0" presId="urn:microsoft.com/office/officeart/2016/7/layout/RepeatingBendingProcessNew"/>
    <dgm:cxn modelId="{621A5A0C-2B1F-8E42-93B6-4797C0591722}" type="presParOf" srcId="{4FF1BCFF-0F39-774F-A095-69D13B5AE57E}" destId="{3EF9E912-C83E-4A42-A3EA-E84894E84F43}" srcOrd="3" destOrd="0" presId="urn:microsoft.com/office/officeart/2016/7/layout/RepeatingBendingProcessNew"/>
    <dgm:cxn modelId="{2DA3C88C-D5D6-6E44-9FE3-53B231357A1D}" type="presParOf" srcId="{3EF9E912-C83E-4A42-A3EA-E84894E84F43}" destId="{91CB4A4C-83DA-9941-9816-AB2B0CFE28A2}" srcOrd="0" destOrd="0" presId="urn:microsoft.com/office/officeart/2016/7/layout/RepeatingBendingProcessNew"/>
    <dgm:cxn modelId="{660D338F-8BDB-524B-99CA-9AFD8C695D39}" type="presParOf" srcId="{4FF1BCFF-0F39-774F-A095-69D13B5AE57E}" destId="{BA7A1DA0-3717-FA49-8F78-88B22C15E985}" srcOrd="4" destOrd="0" presId="urn:microsoft.com/office/officeart/2016/7/layout/RepeatingBendingProcessNew"/>
    <dgm:cxn modelId="{B33C842C-660E-9D43-A1F2-89B544FBC69F}" type="presParOf" srcId="{4FF1BCFF-0F39-774F-A095-69D13B5AE57E}" destId="{2103C446-59A4-B24E-97AB-995EA938F0BA}" srcOrd="5" destOrd="0" presId="urn:microsoft.com/office/officeart/2016/7/layout/RepeatingBendingProcessNew"/>
    <dgm:cxn modelId="{D755A10B-E00C-204B-9D62-13FB88A73948}" type="presParOf" srcId="{2103C446-59A4-B24E-97AB-995EA938F0BA}" destId="{F5D46909-B1C8-CB4B-850D-B537894E4E28}" srcOrd="0" destOrd="0" presId="urn:microsoft.com/office/officeart/2016/7/layout/RepeatingBendingProcessNew"/>
    <dgm:cxn modelId="{AE160260-8946-B64E-9568-03913104C29A}" type="presParOf" srcId="{4FF1BCFF-0F39-774F-A095-69D13B5AE57E}" destId="{71389831-D2A8-9D42-9E6A-7C5AAADC0819}" srcOrd="6" destOrd="0" presId="urn:microsoft.com/office/officeart/2016/7/layout/RepeatingBendingProcessNew"/>
    <dgm:cxn modelId="{49CFD10D-D36B-294C-9861-83AAC97FAE01}" type="presParOf" srcId="{4FF1BCFF-0F39-774F-A095-69D13B5AE57E}" destId="{B40CA93F-0659-324C-AD13-97DBCE13E137}" srcOrd="7" destOrd="0" presId="urn:microsoft.com/office/officeart/2016/7/layout/RepeatingBendingProcessNew"/>
    <dgm:cxn modelId="{36D9356B-855E-4240-B803-9AA4D46845F4}" type="presParOf" srcId="{B40CA93F-0659-324C-AD13-97DBCE13E137}" destId="{7F539E12-2876-3B46-887A-4F0BBF3CFCC3}" srcOrd="0" destOrd="0" presId="urn:microsoft.com/office/officeart/2016/7/layout/RepeatingBendingProcessNew"/>
    <dgm:cxn modelId="{43FE38E9-96ED-004D-92F5-22FB1597070E}" type="presParOf" srcId="{4FF1BCFF-0F39-774F-A095-69D13B5AE57E}" destId="{C668F36F-89AD-C947-9540-C69528D361A9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F437C3-3263-B240-AF51-CEE5D049F7CC}">
      <dsp:nvSpPr>
        <dsp:cNvPr id="0" name=""/>
        <dsp:cNvSpPr/>
      </dsp:nvSpPr>
      <dsp:spPr>
        <a:xfrm>
          <a:off x="0" y="821"/>
          <a:ext cx="9653477" cy="619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latin typeface="Calibri" panose="020F0502020204030204" pitchFamily="34" charset="0"/>
              <a:cs typeface="Calibri" panose="020F0502020204030204" pitchFamily="34" charset="0"/>
            </a:rPr>
            <a:t>Is there a significant difference between the proportion of males vs nonmales who are employed given their degree in higher education?</a:t>
          </a:r>
        </a:p>
      </dsp:txBody>
      <dsp:txXfrm>
        <a:off x="30240" y="31061"/>
        <a:ext cx="9592997" cy="558980"/>
      </dsp:txXfrm>
    </dsp:sp>
    <dsp:sp modelId="{EEC7E5C8-78D3-194C-974B-2D5E263DB8D6}">
      <dsp:nvSpPr>
        <dsp:cNvPr id="0" name=""/>
        <dsp:cNvSpPr/>
      </dsp:nvSpPr>
      <dsp:spPr>
        <a:xfrm>
          <a:off x="0" y="634399"/>
          <a:ext cx="9653477" cy="619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latin typeface="Calibri" panose="020F0502020204030204" pitchFamily="34" charset="0"/>
              <a:cs typeface="Calibri" panose="020F0502020204030204" pitchFamily="34" charset="0"/>
            </a:rPr>
            <a:t>Is there a difference in the average number of computer skills acquired based on level of education?</a:t>
          </a:r>
        </a:p>
      </dsp:txBody>
      <dsp:txXfrm>
        <a:off x="30240" y="664639"/>
        <a:ext cx="9592997" cy="558980"/>
      </dsp:txXfrm>
    </dsp:sp>
    <dsp:sp modelId="{F1D8301A-FB29-6C40-BF31-F2F2D8F2ED7F}">
      <dsp:nvSpPr>
        <dsp:cNvPr id="0" name=""/>
        <dsp:cNvSpPr/>
      </dsp:nvSpPr>
      <dsp:spPr>
        <a:xfrm>
          <a:off x="0" y="1267978"/>
          <a:ext cx="9653477" cy="619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latin typeface="Calibri" panose="020F0502020204030204" pitchFamily="34" charset="0"/>
              <a:cs typeface="Calibri" panose="020F0502020204030204" pitchFamily="34" charset="0"/>
            </a:rPr>
            <a:t>Is age a significant factor in determining whether an individual is a professional developer or not?</a:t>
          </a:r>
        </a:p>
      </dsp:txBody>
      <dsp:txXfrm>
        <a:off x="30240" y="1298218"/>
        <a:ext cx="9592997" cy="558980"/>
      </dsp:txXfrm>
    </dsp:sp>
    <dsp:sp modelId="{DE3AC7A8-FA85-9941-8986-D340E135C312}">
      <dsp:nvSpPr>
        <dsp:cNvPr id="0" name=""/>
        <dsp:cNvSpPr/>
      </dsp:nvSpPr>
      <dsp:spPr>
        <a:xfrm>
          <a:off x="0" y="1901557"/>
          <a:ext cx="9653477" cy="619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latin typeface="Calibri" panose="020F0502020204030204" pitchFamily="34" charset="0"/>
              <a:cs typeface="Calibri" panose="020F0502020204030204" pitchFamily="34" charset="0"/>
            </a:rPr>
            <a:t>Is status  mental health associated with a programmer’s previous salary?</a:t>
          </a:r>
        </a:p>
      </dsp:txBody>
      <dsp:txXfrm>
        <a:off x="30240" y="1931797"/>
        <a:ext cx="9592997" cy="5589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076A30-B4D6-1F4A-8A7E-8B26A4D03353}">
      <dsp:nvSpPr>
        <dsp:cNvPr id="0" name=""/>
        <dsp:cNvSpPr/>
      </dsp:nvSpPr>
      <dsp:spPr>
        <a:xfrm>
          <a:off x="3402025" y="775553"/>
          <a:ext cx="59729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97294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684974" y="818133"/>
        <a:ext cx="31394" cy="6278"/>
      </dsp:txXfrm>
    </dsp:sp>
    <dsp:sp modelId="{A71D507B-DE50-524E-864A-9B7ADD512BD5}">
      <dsp:nvSpPr>
        <dsp:cNvPr id="0" name=""/>
        <dsp:cNvSpPr/>
      </dsp:nvSpPr>
      <dsp:spPr>
        <a:xfrm>
          <a:off x="673850" y="2280"/>
          <a:ext cx="2729974" cy="1637984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2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771" tIns="140416" rIns="133771" bIns="140416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>
              <a:latin typeface="Calibri" panose="020F0502020204030204" pitchFamily="34" charset="0"/>
              <a:cs typeface="Calibri" panose="020F0502020204030204" pitchFamily="34" charset="0"/>
            </a:rPr>
            <a:t>Biases</a:t>
          </a:r>
          <a:r>
            <a:rPr lang="en-US" sz="2200" kern="1200" dirty="0">
              <a:latin typeface="Calibri" panose="020F0502020204030204" pitchFamily="34" charset="0"/>
              <a:cs typeface="Calibri" panose="020F0502020204030204" pitchFamily="34" charset="0"/>
            </a:rPr>
            <a:t>: </a:t>
          </a:r>
          <a:r>
            <a:rPr lang="en-US" sz="220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There’s more info about males.</a:t>
          </a:r>
          <a:endParaRPr lang="en-US" sz="22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673850" y="2280"/>
        <a:ext cx="2729974" cy="1637984"/>
      </dsp:txXfrm>
    </dsp:sp>
    <dsp:sp modelId="{3EF9E912-C83E-4A42-A3EA-E84894E84F43}">
      <dsp:nvSpPr>
        <dsp:cNvPr id="0" name=""/>
        <dsp:cNvSpPr/>
      </dsp:nvSpPr>
      <dsp:spPr>
        <a:xfrm>
          <a:off x="6759893" y="775553"/>
          <a:ext cx="59729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97294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042843" y="818133"/>
        <a:ext cx="31394" cy="6278"/>
      </dsp:txXfrm>
    </dsp:sp>
    <dsp:sp modelId="{D91C79BF-61B1-D94A-85DE-EDE29B092FDE}">
      <dsp:nvSpPr>
        <dsp:cNvPr id="0" name=""/>
        <dsp:cNvSpPr/>
      </dsp:nvSpPr>
      <dsp:spPr>
        <a:xfrm>
          <a:off x="4031719" y="2280"/>
          <a:ext cx="2729974" cy="1637984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3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771" tIns="140416" rIns="133771" bIns="140416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>
              <a:latin typeface="Calibri" panose="020F0502020204030204" pitchFamily="34" charset="0"/>
              <a:cs typeface="Calibri" panose="020F0502020204030204" pitchFamily="34" charset="0"/>
            </a:rPr>
            <a:t>Human error: </a:t>
          </a:r>
          <a:r>
            <a:rPr lang="en-US" sz="2200" kern="1200" dirty="0">
              <a:latin typeface="Calibri" panose="020F0502020204030204" pitchFamily="34" charset="0"/>
              <a:cs typeface="Calibri" panose="020F0502020204030204" pitchFamily="34" charset="0"/>
            </a:rPr>
            <a:t>Mistakes in the data can affect the study's results.</a:t>
          </a:r>
        </a:p>
      </dsp:txBody>
      <dsp:txXfrm>
        <a:off x="4031719" y="2280"/>
        <a:ext cx="2729974" cy="1637984"/>
      </dsp:txXfrm>
    </dsp:sp>
    <dsp:sp modelId="{2103C446-59A4-B24E-97AB-995EA938F0BA}">
      <dsp:nvSpPr>
        <dsp:cNvPr id="0" name=""/>
        <dsp:cNvSpPr/>
      </dsp:nvSpPr>
      <dsp:spPr>
        <a:xfrm>
          <a:off x="2038837" y="1638465"/>
          <a:ext cx="6715737" cy="597294"/>
        </a:xfrm>
        <a:custGeom>
          <a:avLst/>
          <a:gdLst/>
          <a:ahLst/>
          <a:cxnLst/>
          <a:rect l="0" t="0" r="0" b="0"/>
          <a:pathLst>
            <a:path>
              <a:moveTo>
                <a:pt x="6715737" y="0"/>
              </a:moveTo>
              <a:lnTo>
                <a:pt x="6715737" y="315747"/>
              </a:lnTo>
              <a:lnTo>
                <a:pt x="0" y="315747"/>
              </a:lnTo>
              <a:lnTo>
                <a:pt x="0" y="597294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228080" y="1933973"/>
        <a:ext cx="337251" cy="6278"/>
      </dsp:txXfrm>
    </dsp:sp>
    <dsp:sp modelId="{BA7A1DA0-3717-FA49-8F78-88B22C15E985}">
      <dsp:nvSpPr>
        <dsp:cNvPr id="0" name=""/>
        <dsp:cNvSpPr/>
      </dsp:nvSpPr>
      <dsp:spPr>
        <a:xfrm>
          <a:off x="7389587" y="2280"/>
          <a:ext cx="2729974" cy="1637984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4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771" tIns="140416" rIns="133771" bIns="140416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>
              <a:latin typeface="Calibri" panose="020F0502020204030204" pitchFamily="34" charset="0"/>
              <a:cs typeface="Calibri" panose="020F0502020204030204" pitchFamily="34" charset="0"/>
            </a:rPr>
            <a:t>Data</a:t>
          </a:r>
          <a:r>
            <a:rPr lang="en-US" sz="2200" b="1" kern="1200" baseline="0" dirty="0">
              <a:latin typeface="Calibri" panose="020F0502020204030204" pitchFamily="34" charset="0"/>
              <a:cs typeface="Calibri" panose="020F0502020204030204" pitchFamily="34" charset="0"/>
            </a:rPr>
            <a:t> loss in cleaning: </a:t>
          </a:r>
          <a:r>
            <a:rPr lang="en-US" sz="2200" kern="1200" baseline="0" dirty="0" smtClean="0">
              <a:latin typeface="Calibri" panose="020F0502020204030204" pitchFamily="34" charset="0"/>
              <a:cs typeface="Calibri" panose="020F0502020204030204" pitchFamily="34" charset="0"/>
            </a:rPr>
            <a:t>Fortunately, we got clean data to work with.</a:t>
          </a:r>
          <a:endParaRPr lang="en-US" sz="22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7389587" y="2280"/>
        <a:ext cx="2729974" cy="1637984"/>
      </dsp:txXfrm>
    </dsp:sp>
    <dsp:sp modelId="{B40CA93F-0659-324C-AD13-97DBCE13E137}">
      <dsp:nvSpPr>
        <dsp:cNvPr id="0" name=""/>
        <dsp:cNvSpPr/>
      </dsp:nvSpPr>
      <dsp:spPr>
        <a:xfrm>
          <a:off x="3402025" y="3041431"/>
          <a:ext cx="59729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97294" y="45720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684974" y="3084012"/>
        <a:ext cx="31394" cy="6278"/>
      </dsp:txXfrm>
    </dsp:sp>
    <dsp:sp modelId="{71389831-D2A8-9D42-9E6A-7C5AAADC0819}">
      <dsp:nvSpPr>
        <dsp:cNvPr id="0" name=""/>
        <dsp:cNvSpPr/>
      </dsp:nvSpPr>
      <dsp:spPr>
        <a:xfrm>
          <a:off x="673850" y="2268159"/>
          <a:ext cx="2729974" cy="1637984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5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771" tIns="140416" rIns="133771" bIns="140416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latin typeface="Calibri" panose="020F0502020204030204" pitchFamily="34" charset="0"/>
              <a:cs typeface="Calibri" panose="020F0502020204030204" pitchFamily="34" charset="0"/>
            </a:rPr>
            <a:t>Age: </a:t>
          </a:r>
          <a:r>
            <a:rPr lang="en-US" sz="220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We don’t know in depth details of age(only under/above 35).</a:t>
          </a:r>
          <a:r>
            <a:rPr lang="en-US" sz="2200" b="1" kern="1200" dirty="0" smtClean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endParaRPr lang="en-US" sz="22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673850" y="2268159"/>
        <a:ext cx="2729974" cy="1637984"/>
      </dsp:txXfrm>
    </dsp:sp>
    <dsp:sp modelId="{C668F36F-89AD-C947-9540-C69528D361A9}">
      <dsp:nvSpPr>
        <dsp:cNvPr id="0" name=""/>
        <dsp:cNvSpPr/>
      </dsp:nvSpPr>
      <dsp:spPr>
        <a:xfrm>
          <a:off x="4031719" y="2268159"/>
          <a:ext cx="2729974" cy="1637984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6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771" tIns="140416" rIns="133771" bIns="140416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latin typeface="Calibri" panose="020F0502020204030204" pitchFamily="34" charset="0"/>
              <a:cs typeface="Calibri" panose="020F0502020204030204" pitchFamily="34" charset="0"/>
            </a:rPr>
            <a:t>Categorization: </a:t>
          </a:r>
          <a:r>
            <a:rPr lang="en-US" sz="220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Large number of categories complicate the analysis.</a:t>
          </a:r>
          <a:endParaRPr lang="en-US" sz="22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031719" y="2268159"/>
        <a:ext cx="2729974" cy="16379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5CA2C7-4AF7-4181-AFCA-8602634B7E4C}" type="datetimeFigureOut">
              <a:rPr lang="en-IN" smtClean="0"/>
              <a:t>25-10-2023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996BE9-6940-4FFC-8332-D2FE49C8A4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7188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95% confidence interval is 7169.656 to 8936.175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996BE9-6940-4FFC-8332-D2FE49C8A4DF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0884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Categorization-</a:t>
            </a:r>
            <a:r>
              <a:rPr lang="en-US" baseline="0" dirty="0" smtClean="0"/>
              <a:t> Say you have 50 categories in a feature. It’s way more complicated to visualize and comprehend it and than a feature having 3 categories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9524F-66BC-4174-AA13-4976793E7897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9025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smtClean="0"/>
              <a:t>10/25/2023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9144" y="4882896"/>
            <a:ext cx="4050792" cy="1197864"/>
          </a:xfrm>
          <a:noFill/>
        </p:spPr>
        <p:txBody>
          <a:bodyPr wrap="square" rtlCol="0">
            <a:spAutoFit/>
          </a:bodyPr>
          <a:lstStyle>
            <a:lvl1pPr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52614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smtClean="0"/>
              <a:t>10/25/2023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208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smtClean="0"/>
              <a:t>10/25/2023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376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smtClean="0"/>
              <a:t>10/25/2023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53263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smtClean="0"/>
              <a:t>10/25/2023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3506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smtClean="0"/>
              <a:t>10/25/2023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8127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smtClean="0"/>
              <a:t>10/25/2023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442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smtClean="0"/>
              <a:t>10/25/2023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012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smtClean="0"/>
              <a:t>10/25/2023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369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smtClean="0"/>
              <a:t>10/25/2023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689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smtClean="0"/>
              <a:t>10/25/2023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442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smtClean="0"/>
              <a:t>10/25/2023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172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smtClean="0"/>
              <a:t>10/25/2023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941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smtClean="0"/>
              <a:t>10/25/2023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796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smtClean="0"/>
              <a:t>10/25/2023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712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smtClean="0"/>
              <a:t>10/25/2023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86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smtClean="0"/>
              <a:t>10/25/2023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165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smtClean="0"/>
              <a:t>10/25/2023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98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>
              <a:lumMod val="60000"/>
              <a:lumOff val="4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ago.com/academy/quick-guide-to-biostatistics-in-clinical-research-hypothesis-testing/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commons.wikimedia.org/wiki/File:Thank-you-word-cloud.jp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75AA5-E894-804A-BA64-C3CDD1E234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888" y="935808"/>
            <a:ext cx="5785837" cy="2912732"/>
          </a:xfrm>
        </p:spPr>
        <p:txBody>
          <a:bodyPr>
            <a:normAutofit/>
          </a:bodyPr>
          <a:lstStyle/>
          <a:p>
            <a:r>
              <a:rPr lang="en-US" sz="6800" dirty="0">
                <a:solidFill>
                  <a:srgbClr val="002060"/>
                </a:solidFill>
              </a:rPr>
              <a:t>Job Application MARKET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9F3569-A8DA-B44B-A95F-354DED84B3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888" y="3848540"/>
            <a:ext cx="5778684" cy="1066786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Sajan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Neelima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SANDHYA,PAVAN </a:t>
            </a:r>
          </a:p>
        </p:txBody>
      </p:sp>
      <p:pic>
        <p:nvPicPr>
          <p:cNvPr id="1026" name="Picture 2" descr="How new job search technologies are affecting the U.S. labor market -  Equitable Growth">
            <a:extLst>
              <a:ext uri="{FF2B5EF4-FFF2-40B4-BE49-F238E27FC236}">
                <a16:creationId xmlns:a16="http://schemas.microsoft.com/office/drawing/2014/main" id="{720C4E06-FE08-BA16-CEE8-6CDE244544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9180"/>
          <a:stretch/>
        </p:blipFill>
        <p:spPr bwMode="auto">
          <a:xfrm rot="21600000">
            <a:off x="7798182" y="684681"/>
            <a:ext cx="3697956" cy="209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0A1420-7309-47BF-D94A-DE325A1890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04" r="1" b="8918"/>
          <a:stretch/>
        </p:blipFill>
        <p:spPr>
          <a:xfrm rot="21600000">
            <a:off x="7798182" y="2913907"/>
            <a:ext cx="3697956" cy="325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99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6150">
            <a:extLst>
              <a:ext uri="{FF2B5EF4-FFF2-40B4-BE49-F238E27FC236}">
                <a16:creationId xmlns:a16="http://schemas.microsoft.com/office/drawing/2014/main" id="{4ED2C424-5870-46BF-B77E-0C113783BC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44B75501-2C4C-44D8-A541-FA33D7EF15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1F6183F-8E69-EA3E-5EF1-0B8F5CB32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5551" y="643467"/>
            <a:ext cx="7791703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65A726-1B9F-3D21-43A9-92D017915602}"/>
              </a:ext>
            </a:extLst>
          </p:cNvPr>
          <p:cNvSpPr txBox="1"/>
          <p:nvPr/>
        </p:nvSpPr>
        <p:spPr>
          <a:xfrm>
            <a:off x="9228364" y="5405148"/>
            <a:ext cx="6134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0" i="0" u="none" strike="noStrike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QQ Plot</a:t>
            </a:r>
          </a:p>
        </p:txBody>
      </p:sp>
    </p:spTree>
    <p:extLst>
      <p:ext uri="{BB962C8B-B14F-4D97-AF65-F5344CB8AC3E}">
        <p14:creationId xmlns:p14="http://schemas.microsoft.com/office/powerpoint/2010/main" val="2888248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81" name="Rectangle 7180">
            <a:extLst>
              <a:ext uri="{FF2B5EF4-FFF2-40B4-BE49-F238E27FC236}">
                <a16:creationId xmlns:a16="http://schemas.microsoft.com/office/drawing/2014/main" id="{00A59D1D-0134-46DF-99F7-50360D6127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A696FA3-8F83-021F-486A-CCE2A6119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03899" y="643467"/>
            <a:ext cx="7791703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786BE6-073C-D3A8-D27C-424EE43C046E}"/>
              </a:ext>
            </a:extLst>
          </p:cNvPr>
          <p:cNvSpPr txBox="1"/>
          <p:nvPr/>
        </p:nvSpPr>
        <p:spPr>
          <a:xfrm>
            <a:off x="444053" y="688421"/>
            <a:ext cx="61459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800" b="1" i="0" u="none" strike="noStrike" dirty="0">
                <a:solidFill>
                  <a:srgbClr val="0070C0"/>
                </a:solidFill>
                <a:effectLst/>
                <a:latin typeface="Open Sans" panose="020B0606030504020204" pitchFamily="34" charset="0"/>
              </a:rPr>
              <a:t>Correlation</a:t>
            </a:r>
            <a:r>
              <a:rPr lang="en-IN" sz="2800" b="1" i="0" u="none" strike="noStrike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FB1067-5AE3-08E2-C7A0-219B51D7F3E0}"/>
              </a:ext>
            </a:extLst>
          </p:cNvPr>
          <p:cNvSpPr txBox="1"/>
          <p:nvPr/>
        </p:nvSpPr>
        <p:spPr>
          <a:xfrm>
            <a:off x="592252" y="2160259"/>
            <a:ext cx="336344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Correlation analysis in this dataset can unveil relationships between applicant attributes and employability.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quantifying associations, it helps identify key factors impacting hiring decisions, enabling organizations to make data-informed recruitment strategies.</a:t>
            </a:r>
          </a:p>
        </p:txBody>
      </p:sp>
    </p:spTree>
    <p:extLst>
      <p:ext uri="{BB962C8B-B14F-4D97-AF65-F5344CB8AC3E}">
        <p14:creationId xmlns:p14="http://schemas.microsoft.com/office/powerpoint/2010/main" val="370729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33" name="Rectangle 8232">
            <a:extLst>
              <a:ext uri="{FF2B5EF4-FFF2-40B4-BE49-F238E27FC236}">
                <a16:creationId xmlns:a16="http://schemas.microsoft.com/office/drawing/2014/main" id="{00A59D1D-0134-46DF-99F7-50360D6127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2515941-6AC9-A9C0-837B-DC7676BFEF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5034"/>
          <a:stretch/>
        </p:blipFill>
        <p:spPr bwMode="auto">
          <a:xfrm>
            <a:off x="3732534" y="601134"/>
            <a:ext cx="8204649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828377-8E3F-E069-2592-A1CB708D4D18}"/>
              </a:ext>
            </a:extLst>
          </p:cNvPr>
          <p:cNvSpPr txBox="1"/>
          <p:nvPr/>
        </p:nvSpPr>
        <p:spPr>
          <a:xfrm>
            <a:off x="270879" y="1191394"/>
            <a:ext cx="3461655" cy="7927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l"/>
            <a:r>
              <a:rPr lang="en-IN" sz="2400" b="1" i="0" u="none" strike="noStrike" dirty="0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Principal Component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A9609D-52EC-B6E6-F272-07444BE721C4}"/>
              </a:ext>
            </a:extLst>
          </p:cNvPr>
          <p:cNvSpPr txBox="1"/>
          <p:nvPr/>
        </p:nvSpPr>
        <p:spPr>
          <a:xfrm>
            <a:off x="685801" y="2076423"/>
            <a:ext cx="5821424" cy="3288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endParaRPr lang="en-IN" b="0" i="0" u="none" strike="noStrike" dirty="0">
              <a:solidFill>
                <a:srgbClr val="222222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252875-97B9-0D1E-6909-A21FCE9B8DD6}"/>
              </a:ext>
            </a:extLst>
          </p:cNvPr>
          <p:cNvSpPr txBox="1"/>
          <p:nvPr/>
        </p:nvSpPr>
        <p:spPr>
          <a:xfrm>
            <a:off x="254818" y="3175524"/>
            <a:ext cx="30000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Principal Component Analysis (PCA) is a dimensionality reduction method that identifies key patterns in data by transforming variables into uncorrelated principal components.</a:t>
            </a:r>
          </a:p>
        </p:txBody>
      </p:sp>
    </p:spTree>
    <p:extLst>
      <p:ext uri="{BB962C8B-B14F-4D97-AF65-F5344CB8AC3E}">
        <p14:creationId xmlns:p14="http://schemas.microsoft.com/office/powerpoint/2010/main" val="1790447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A59D1D-0134-46DF-99F7-50360D6127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F51473-9437-3854-B813-8D023BF9C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148" y="643467"/>
            <a:ext cx="779170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52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A59D1D-0134-46DF-99F7-50360D6127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C9164A-6079-E3C2-BF34-DBA9F21D8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016" y="643467"/>
            <a:ext cx="902196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236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C7E74-C30C-7A75-E7B5-B9647CDE0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610D8-D697-FD83-F6BF-2180DF674C6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Outlier removal was a crucial step in data preprocessing to enhance the dataset. Outliers, which are extreme or erroneous data points, could distort the employability classification model, leading to misleading results. </a:t>
            </a:r>
          </a:p>
          <a:p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By eliminating outliers, we ensured that the model's predictions are based on the representative characteristics of job applicants, promoting fairness and reliability in the hiring process. </a:t>
            </a:r>
          </a:p>
          <a:p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This approach also minimizes the risk of any undue influence of extreme cases, allowing for a more balanced and effective evaluation of candidate suitability.</a:t>
            </a:r>
          </a:p>
        </p:txBody>
      </p:sp>
    </p:spTree>
    <p:extLst>
      <p:ext uri="{BB962C8B-B14F-4D97-AF65-F5344CB8AC3E}">
        <p14:creationId xmlns:p14="http://schemas.microsoft.com/office/powerpoint/2010/main" val="3700057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A59D1D-0134-46DF-99F7-50360D6127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CE7171-F456-610B-E43F-8791AF669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016" y="643467"/>
            <a:ext cx="902196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932F8-256E-FB4B-A49B-850F89EBD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9229" y="685800"/>
            <a:ext cx="4903454" cy="1151965"/>
          </a:xfrm>
        </p:spPr>
        <p:txBody>
          <a:bodyPr>
            <a:normAutofit/>
          </a:bodyPr>
          <a:lstStyle/>
          <a:p>
            <a:r>
              <a:rPr lang="en-US" sz="3800" dirty="0"/>
              <a:t>Exploratory Data Analysis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094AB0F-1D6F-41D5-9C7D-1292DBF7F40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74089" y="2142066"/>
            <a:ext cx="4908593" cy="3232519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Hi, I’m Sajan. I’m a master’s student. ALAS! I see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way more undergrads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who’re employed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639" y="1428848"/>
            <a:ext cx="4256248" cy="304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030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932F8-256E-FB4B-A49B-850F89EBD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9229" y="685800"/>
            <a:ext cx="4903454" cy="1151965"/>
          </a:xfrm>
        </p:spPr>
        <p:txBody>
          <a:bodyPr>
            <a:normAutofit/>
          </a:bodyPr>
          <a:lstStyle/>
          <a:p>
            <a:r>
              <a:rPr lang="en-US" sz="3800" dirty="0"/>
              <a:t>Exploratory Data Analysis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094AB0F-1D6F-41D5-9C7D-1292DBF7F40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74089" y="2142066"/>
            <a:ext cx="4908593" cy="3232519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I identify as a man 🙂</a:t>
            </a: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I’m clearly in the majority 😌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77" y="1261782"/>
            <a:ext cx="4595276" cy="328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50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932F8-256E-FB4B-A49B-850F89EBD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9229" y="685800"/>
            <a:ext cx="4903454" cy="1151965"/>
          </a:xfrm>
        </p:spPr>
        <p:txBody>
          <a:bodyPr>
            <a:normAutofit/>
          </a:bodyPr>
          <a:lstStyle/>
          <a:p>
            <a:r>
              <a:rPr lang="en-US" sz="3800" dirty="0"/>
              <a:t>Exploratory Data Analysis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094AB0F-1D6F-41D5-9C7D-1292DBF7F40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74089" y="2142066"/>
            <a:ext cx="4908593" cy="3232519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I’m from India. </a:t>
            </a: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ere’s a lot of young population there.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61" y="1377778"/>
            <a:ext cx="4555525" cy="325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30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ree arrows on bullseye">
            <a:extLst>
              <a:ext uri="{FF2B5EF4-FFF2-40B4-BE49-F238E27FC236}">
                <a16:creationId xmlns:a16="http://schemas.microsoft.com/office/drawing/2014/main" id="{A334169D-180D-7F4A-BD62-D2029F111A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21929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712794-1D27-F940-92E6-56B4CDC32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1950" y="240056"/>
            <a:ext cx="4503388" cy="945891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chemeClr val="accent1">
                    <a:lumMod val="75000"/>
                  </a:schemeClr>
                </a:solidFill>
              </a:rPr>
              <a:t>Goals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33091-A5ED-4C4D-BCAF-83BD27DFF31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79152" y="2446867"/>
            <a:ext cx="6413334" cy="294465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endParaRPr lang="en-US" sz="1500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en-US" sz="1500" dirty="0">
              <a:solidFill>
                <a:schemeClr val="bg1"/>
              </a:solidFill>
            </a:endParaRPr>
          </a:p>
        </p:txBody>
      </p:sp>
      <p:graphicFrame>
        <p:nvGraphicFramePr>
          <p:cNvPr id="16" name="TextBox 5">
            <a:extLst>
              <a:ext uri="{FF2B5EF4-FFF2-40B4-BE49-F238E27FC236}">
                <a16:creationId xmlns:a16="http://schemas.microsoft.com/office/drawing/2014/main" id="{A22CFA97-9844-7D09-52C4-7ECC84308178}"/>
              </a:ext>
            </a:extLst>
          </p:cNvPr>
          <p:cNvGraphicFramePr/>
          <p:nvPr>
            <p:extLst/>
          </p:nvPr>
        </p:nvGraphicFramePr>
        <p:xfrm>
          <a:off x="511603" y="1185947"/>
          <a:ext cx="9653477" cy="2521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19055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932F8-256E-FB4B-A49B-850F89EBD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9229" y="685800"/>
            <a:ext cx="4903454" cy="1151965"/>
          </a:xfrm>
        </p:spPr>
        <p:txBody>
          <a:bodyPr>
            <a:normAutofit/>
          </a:bodyPr>
          <a:lstStyle/>
          <a:p>
            <a:r>
              <a:rPr lang="en-US" sz="3800" dirty="0"/>
              <a:t>Exploratory Data Analysis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094AB0F-1D6F-41D5-9C7D-1292DBF7F40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74089" y="2142066"/>
            <a:ext cx="4908593" cy="3232519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Guess my salary in the company I was working with….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30" y="1417788"/>
            <a:ext cx="4349578" cy="310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11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wo cartoon characters in a lab&#10;&#10;Description automatically generated">
            <a:extLst>
              <a:ext uri="{FF2B5EF4-FFF2-40B4-BE49-F238E27FC236}">
                <a16:creationId xmlns:a16="http://schemas.microsoft.com/office/drawing/2014/main" id="{EB553CF8-7E2F-84C4-A9AA-8C06DEBF8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2840225" y="1811165"/>
            <a:ext cx="6085663" cy="243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900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FA88E-F5CB-F94E-B3CC-A32DC675F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1610" y="349898"/>
            <a:ext cx="4526328" cy="1266265"/>
          </a:xfrm>
        </p:spPr>
        <p:txBody>
          <a:bodyPr>
            <a:normAutofit/>
          </a:bodyPr>
          <a:lstStyle/>
          <a:p>
            <a:r>
              <a:rPr lang="en-US" sz="4100" dirty="0"/>
              <a:t>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4F873-2D5F-D642-A6DA-AD596F9C7D0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8680" y="704451"/>
            <a:ext cx="4531072" cy="3072290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Is there a significant difference between the proportion of males vs nonmales who are employed given their degree in higher education?</a:t>
            </a:r>
          </a:p>
          <a:p>
            <a:pPr>
              <a:lnSpc>
                <a:spcPct val="110000"/>
              </a:lnSpc>
            </a:pP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C9046F-5607-7B55-85F5-BAF417098ABC}"/>
              </a:ext>
            </a:extLst>
          </p:cNvPr>
          <p:cNvSpPr txBox="1"/>
          <p:nvPr/>
        </p:nvSpPr>
        <p:spPr>
          <a:xfrm>
            <a:off x="4406081" y="1791478"/>
            <a:ext cx="286920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F0502020204030204" pitchFamily="34" charset="0"/>
              </a:rPr>
              <a:t>Two Proportions Z 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C80AFC-FBCE-D311-BA5E-E459264B9CE4}"/>
              </a:ext>
            </a:extLst>
          </p:cNvPr>
          <p:cNvSpPr txBox="1"/>
          <p:nvPr/>
        </p:nvSpPr>
        <p:spPr>
          <a:xfrm>
            <a:off x="1017037" y="2240596"/>
            <a:ext cx="27618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Bachelor’s</a:t>
            </a:r>
          </a:p>
          <a:p>
            <a:endParaRPr lang="en-US" dirty="0">
              <a:latin typeface="Abadi" panose="020B0604020104020204" pitchFamily="34" charset="0"/>
            </a:endParaRPr>
          </a:p>
          <a:p>
            <a:r>
              <a:rPr lang="en-US" dirty="0">
                <a:latin typeface="Abadi" panose="020B0604020104020204" pitchFamily="34" charset="0"/>
              </a:rPr>
              <a:t>Males Proportion: 31509/34855</a:t>
            </a:r>
          </a:p>
          <a:p>
            <a:endParaRPr lang="en-US" dirty="0">
              <a:latin typeface="Abadi" panose="020B0604020104020204" pitchFamily="34" charset="0"/>
            </a:endParaRPr>
          </a:p>
          <a:p>
            <a:r>
              <a:rPr lang="en-US" dirty="0">
                <a:latin typeface="Abadi" panose="020B0604020104020204" pitchFamily="34" charset="0"/>
              </a:rPr>
              <a:t>Nonmales Proportion: 2319/2547</a:t>
            </a:r>
          </a:p>
          <a:p>
            <a:endParaRPr lang="en-US" dirty="0">
              <a:latin typeface="Abadi" panose="020B0604020104020204" pitchFamily="34" charset="0"/>
            </a:endParaRPr>
          </a:p>
          <a:p>
            <a:r>
              <a:rPr lang="en-US" dirty="0">
                <a:latin typeface="Abadi" panose="020B0604020104020204" pitchFamily="34" charset="0"/>
              </a:rPr>
              <a:t>P-value: .299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F24A0F-9675-15A7-1673-26A72F2588B8}"/>
              </a:ext>
            </a:extLst>
          </p:cNvPr>
          <p:cNvSpPr txBox="1"/>
          <p:nvPr/>
        </p:nvSpPr>
        <p:spPr>
          <a:xfrm>
            <a:off x="4459750" y="2240596"/>
            <a:ext cx="27618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Master’s</a:t>
            </a:r>
          </a:p>
          <a:p>
            <a:endParaRPr lang="en-US" dirty="0">
              <a:latin typeface="Abadi" panose="020B0604020104020204" pitchFamily="34" charset="0"/>
            </a:endParaRPr>
          </a:p>
          <a:p>
            <a:r>
              <a:rPr lang="en-US" dirty="0">
                <a:latin typeface="Abadi" panose="020B0604020104020204" pitchFamily="34" charset="0"/>
              </a:rPr>
              <a:t>Males Proportion: 15477/17579</a:t>
            </a:r>
          </a:p>
          <a:p>
            <a:endParaRPr lang="en-US" dirty="0">
              <a:latin typeface="Abadi" panose="020B0604020104020204" pitchFamily="34" charset="0"/>
            </a:endParaRPr>
          </a:p>
          <a:p>
            <a:r>
              <a:rPr lang="en-US" dirty="0">
                <a:latin typeface="Abadi" panose="020B0604020104020204" pitchFamily="34" charset="0"/>
              </a:rPr>
              <a:t>Nonmales Proportion: 1105/2547</a:t>
            </a:r>
          </a:p>
          <a:p>
            <a:endParaRPr lang="en-US" dirty="0">
              <a:latin typeface="Abadi" panose="020B0604020104020204" pitchFamily="34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Abadi" panose="020B0604020104020204" pitchFamily="34" charset="0"/>
              </a:rPr>
              <a:t>P-value: &lt; 2.2*10^-16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1975EF-04FF-DD13-F11A-5EEE73AE1CF0}"/>
              </a:ext>
            </a:extLst>
          </p:cNvPr>
          <p:cNvSpPr txBox="1"/>
          <p:nvPr/>
        </p:nvSpPr>
        <p:spPr>
          <a:xfrm>
            <a:off x="7956133" y="2164702"/>
            <a:ext cx="27618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PhD</a:t>
            </a:r>
          </a:p>
          <a:p>
            <a:endParaRPr lang="en-US" dirty="0">
              <a:latin typeface="Abadi" panose="020B0604020104020204" pitchFamily="34" charset="0"/>
            </a:endParaRPr>
          </a:p>
          <a:p>
            <a:r>
              <a:rPr lang="en-US" dirty="0">
                <a:latin typeface="Abadi" panose="020B0604020104020204" pitchFamily="34" charset="0"/>
              </a:rPr>
              <a:t>Males Proportion: 2153/2402</a:t>
            </a:r>
          </a:p>
          <a:p>
            <a:endParaRPr lang="en-US" dirty="0">
              <a:latin typeface="Abadi" panose="020B0604020104020204" pitchFamily="34" charset="0"/>
            </a:endParaRPr>
          </a:p>
          <a:p>
            <a:r>
              <a:rPr lang="en-US" dirty="0">
                <a:latin typeface="Abadi" panose="020B0604020104020204" pitchFamily="34" charset="0"/>
              </a:rPr>
              <a:t>Nonmales Proportion: 185/206</a:t>
            </a:r>
          </a:p>
          <a:p>
            <a:endParaRPr lang="en-US" dirty="0">
              <a:latin typeface="Abadi" panose="020B0604020104020204" pitchFamily="34" charset="0"/>
            </a:endParaRPr>
          </a:p>
          <a:p>
            <a:r>
              <a:rPr lang="en-US" dirty="0">
                <a:latin typeface="Abadi" panose="020B0604020104020204" pitchFamily="34" charset="0"/>
              </a:rPr>
              <a:t>P-value: ~1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063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FA88E-F5CB-F94E-B3CC-A32DC675F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1610" y="349898"/>
            <a:ext cx="4526328" cy="1266265"/>
          </a:xfrm>
        </p:spPr>
        <p:txBody>
          <a:bodyPr>
            <a:normAutofit/>
          </a:bodyPr>
          <a:lstStyle/>
          <a:p>
            <a:r>
              <a:rPr lang="en-US" sz="4100" dirty="0"/>
              <a:t>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4F873-2D5F-D642-A6DA-AD596F9C7D0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59937" y="713781"/>
            <a:ext cx="4531072" cy="307229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Is there a difference in the average number of computer skills acquired based on level of education?</a:t>
            </a:r>
          </a:p>
          <a:p>
            <a:pPr>
              <a:lnSpc>
                <a:spcPct val="110000"/>
              </a:lnSpc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5B7AF8-4E32-764C-F5BB-13A258D7B1F9}"/>
              </a:ext>
            </a:extLst>
          </p:cNvPr>
          <p:cNvSpPr txBox="1"/>
          <p:nvPr/>
        </p:nvSpPr>
        <p:spPr>
          <a:xfrm>
            <a:off x="1775926" y="2055103"/>
            <a:ext cx="8117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5 education levels + Continuous scaling for computer skills -&gt; ANOVA 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BBAFF1-CD45-06E8-8F1D-2BC0E49EAB9C}"/>
              </a:ext>
            </a:extLst>
          </p:cNvPr>
          <p:cNvSpPr txBox="1"/>
          <p:nvPr/>
        </p:nvSpPr>
        <p:spPr>
          <a:xfrm>
            <a:off x="2960914" y="2863376"/>
            <a:ext cx="53557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Abadi" panose="020B0604020104020204" pitchFamily="34" charset="0"/>
              </a:rPr>
              <a:t>aov</a:t>
            </a:r>
            <a:r>
              <a:rPr lang="en-US" dirty="0">
                <a:latin typeface="Abadi" panose="020B0604020104020204" pitchFamily="34" charset="0"/>
              </a:rPr>
              <a:t>(</a:t>
            </a:r>
            <a:r>
              <a:rPr lang="en-US" dirty="0" err="1">
                <a:latin typeface="Abadi" panose="020B0604020104020204" pitchFamily="34" charset="0"/>
              </a:rPr>
              <a:t>ComputerSkills</a:t>
            </a:r>
            <a:r>
              <a:rPr lang="en-US" dirty="0">
                <a:latin typeface="Abadi" panose="020B0604020104020204" pitchFamily="34" charset="0"/>
              </a:rPr>
              <a:t> ~ </a:t>
            </a:r>
            <a:r>
              <a:rPr lang="en-US" dirty="0" err="1">
                <a:latin typeface="Abadi" panose="020B0604020104020204" pitchFamily="34" charset="0"/>
              </a:rPr>
              <a:t>EdLevel</a:t>
            </a:r>
            <a:r>
              <a:rPr lang="en-US" dirty="0">
                <a:latin typeface="Abadi" panose="020B0604020104020204" pitchFamily="34" charset="0"/>
              </a:rPr>
              <a:t>, data=</a:t>
            </a:r>
            <a:r>
              <a:rPr lang="en-US" dirty="0" err="1">
                <a:latin typeface="Abadi" panose="020B0604020104020204" pitchFamily="34" charset="0"/>
              </a:rPr>
              <a:t>df_final</a:t>
            </a:r>
            <a:r>
              <a:rPr lang="en-US" dirty="0">
                <a:latin typeface="Abadi" panose="020B0604020104020204" pitchFamily="34" charset="0"/>
              </a:rPr>
              <a:t>)</a:t>
            </a:r>
          </a:p>
          <a:p>
            <a:pPr algn="ctr"/>
            <a:endParaRPr lang="en-US" dirty="0">
              <a:latin typeface="Abadi" panose="020B0604020104020204" pitchFamily="34" charset="0"/>
            </a:endParaRPr>
          </a:p>
          <a:p>
            <a:pPr algn="ctr"/>
            <a:r>
              <a:rPr lang="en-US" sz="1600" dirty="0">
                <a:latin typeface="Abadi" panose="020B0604020104020204" pitchFamily="34" charset="0"/>
              </a:rPr>
              <a:t>F Test Statistic: 364.5, Degrees of Freedom: 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7B7890-5E72-3EF9-0701-7284AB581725}"/>
              </a:ext>
            </a:extLst>
          </p:cNvPr>
          <p:cNvSpPr txBox="1"/>
          <p:nvPr/>
        </p:nvSpPr>
        <p:spPr>
          <a:xfrm>
            <a:off x="4495799" y="3831391"/>
            <a:ext cx="241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badi" panose="020B0604020104020204" pitchFamily="34" charset="0"/>
              </a:rPr>
              <a:t>P-value: &lt; 2.2*10^-16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127B20-D890-181B-45B8-A95795F79FC6}"/>
              </a:ext>
            </a:extLst>
          </p:cNvPr>
          <p:cNvSpPr txBox="1"/>
          <p:nvPr/>
        </p:nvSpPr>
        <p:spPr>
          <a:xfrm>
            <a:off x="2127380" y="4442897"/>
            <a:ext cx="7641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Abadi" panose="020B0604020104020204" pitchFamily="34" charset="0"/>
              </a:rPr>
              <a:t>So we’d like to run a post hoc analysis to see where the differences occur…</a:t>
            </a:r>
          </a:p>
        </p:txBody>
      </p:sp>
    </p:spTree>
    <p:extLst>
      <p:ext uri="{BB962C8B-B14F-4D97-AF65-F5344CB8AC3E}">
        <p14:creationId xmlns:p14="http://schemas.microsoft.com/office/powerpoint/2010/main" val="283595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FA88E-F5CB-F94E-B3CC-A32DC675F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1610" y="349898"/>
            <a:ext cx="4526328" cy="1266265"/>
          </a:xfrm>
        </p:spPr>
        <p:txBody>
          <a:bodyPr>
            <a:normAutofit/>
          </a:bodyPr>
          <a:lstStyle/>
          <a:p>
            <a:r>
              <a:rPr lang="en-US" sz="4100" dirty="0"/>
              <a:t>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4F873-2D5F-D642-A6DA-AD596F9C7D0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59937" y="713781"/>
            <a:ext cx="4531072" cy="3072290"/>
          </a:xfrm>
        </p:spPr>
        <p:txBody>
          <a:bodyPr anchor="t">
            <a:normAutofit/>
          </a:bodyPr>
          <a:lstStyle/>
          <a:p>
            <a:pPr marL="285750" indent="-285750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Is there a difference in the average number of computer skills acquired based on level of education? </a:t>
            </a:r>
            <a:r>
              <a:rPr lang="en-US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(continued)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5B7AF8-4E32-764C-F5BB-13A258D7B1F9}"/>
              </a:ext>
            </a:extLst>
          </p:cNvPr>
          <p:cNvSpPr txBox="1"/>
          <p:nvPr/>
        </p:nvSpPr>
        <p:spPr>
          <a:xfrm>
            <a:off x="1654628" y="1714213"/>
            <a:ext cx="8117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Tukey’s test as a Post Hoc Analysis </a:t>
            </a:r>
            <a:r>
              <a:rPr lang="en-US">
                <a:latin typeface="Abadi" panose="020B0604020104020204" pitchFamily="34" charset="0"/>
              </a:rPr>
              <a:t>of our </a:t>
            </a:r>
            <a:r>
              <a:rPr lang="en-US" dirty="0">
                <a:latin typeface="Abadi" panose="020B0604020104020204" pitchFamily="34" charset="0"/>
              </a:rPr>
              <a:t>ANOVA test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263501-D4A3-4B4A-2DC0-FDCD3038A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012" y="2560504"/>
            <a:ext cx="5208659" cy="24511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0D5A02-CEDF-DB64-076A-289191BE1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61" y="2135063"/>
            <a:ext cx="5381428" cy="327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42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FA88E-F5CB-F94E-B3CC-A32DC675F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1610" y="349898"/>
            <a:ext cx="4526328" cy="1266265"/>
          </a:xfrm>
        </p:spPr>
        <p:txBody>
          <a:bodyPr>
            <a:normAutofit/>
          </a:bodyPr>
          <a:lstStyle/>
          <a:p>
            <a:r>
              <a:rPr lang="en-US" sz="4100" dirty="0"/>
              <a:t>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4F873-2D5F-D642-A6DA-AD596F9C7D0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62574" y="695120"/>
            <a:ext cx="4531072" cy="307229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Is age a significant factor in determining whether an individual is a professional developer or not?</a:t>
            </a:r>
          </a:p>
          <a:p>
            <a:pPr>
              <a:lnSpc>
                <a:spcPct val="110000"/>
              </a:lnSpc>
            </a:pP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AFA9CFB-302E-4D70-0A5E-A44790660A1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93818" y="2531927"/>
          <a:ext cx="5121963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7321">
                  <a:extLst>
                    <a:ext uri="{9D8B030D-6E8A-4147-A177-3AD203B41FA5}">
                      <a16:colId xmlns:a16="http://schemas.microsoft.com/office/drawing/2014/main" val="344066704"/>
                    </a:ext>
                  </a:extLst>
                </a:gridCol>
                <a:gridCol w="1707321">
                  <a:extLst>
                    <a:ext uri="{9D8B030D-6E8A-4147-A177-3AD203B41FA5}">
                      <a16:colId xmlns:a16="http://schemas.microsoft.com/office/drawing/2014/main" val="503666905"/>
                    </a:ext>
                  </a:extLst>
                </a:gridCol>
                <a:gridCol w="1707321">
                  <a:extLst>
                    <a:ext uri="{9D8B030D-6E8A-4147-A177-3AD203B41FA5}">
                      <a16:colId xmlns:a16="http://schemas.microsoft.com/office/drawing/2014/main" val="3954052540"/>
                    </a:ext>
                  </a:extLst>
                </a:gridCol>
              </a:tblGrid>
              <a:tr h="5867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Professional Developer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Not a Professional Developer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616096"/>
                  </a:ext>
                </a:extLst>
              </a:tr>
              <a:tr h="586706"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Under 35 Years 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44710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3109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632839"/>
                  </a:ext>
                </a:extLst>
              </a:tr>
              <a:tr h="586706"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Over 35 Years 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22686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2957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09900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9033680-021E-E317-FBCF-AD34C59439B4}"/>
              </a:ext>
            </a:extLst>
          </p:cNvPr>
          <p:cNvSpPr txBox="1"/>
          <p:nvPr/>
        </p:nvSpPr>
        <p:spPr>
          <a:xfrm>
            <a:off x="6969967" y="3041780"/>
            <a:ext cx="3872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Test Statistic: 556.78</a:t>
            </a:r>
          </a:p>
          <a:p>
            <a:r>
              <a:rPr lang="en-US" dirty="0">
                <a:latin typeface="Abadi" panose="020B0604020104020204" pitchFamily="34" charset="0"/>
              </a:rPr>
              <a:t>Degrees of freedom (2-1)*(2-1) = 1</a:t>
            </a:r>
          </a:p>
          <a:p>
            <a:r>
              <a:rPr lang="en-US" dirty="0">
                <a:solidFill>
                  <a:srgbClr val="FF0000"/>
                </a:solidFill>
                <a:latin typeface="Abadi" panose="020B0604020104020204" pitchFamily="34" charset="0"/>
              </a:rPr>
              <a:t>P-value: &lt; 2.2*10^-16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0CED5F-C7D9-C0D9-0C05-491C5D0DAF2B}"/>
              </a:ext>
            </a:extLst>
          </p:cNvPr>
          <p:cNvSpPr txBox="1"/>
          <p:nvPr/>
        </p:nvSpPr>
        <p:spPr>
          <a:xfrm>
            <a:off x="1492898" y="1866122"/>
            <a:ext cx="8752115" cy="373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Two Categorical Variables -&gt; Contingency Table -&gt; Chi Square Test of Independence</a:t>
            </a:r>
          </a:p>
        </p:txBody>
      </p:sp>
    </p:spTree>
    <p:extLst>
      <p:ext uri="{BB962C8B-B14F-4D97-AF65-F5344CB8AC3E}">
        <p14:creationId xmlns:p14="http://schemas.microsoft.com/office/powerpoint/2010/main" val="8346466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FA88E-F5CB-F94E-B3CC-A32DC675F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1610" y="349898"/>
            <a:ext cx="4526328" cy="1266265"/>
          </a:xfrm>
        </p:spPr>
        <p:txBody>
          <a:bodyPr>
            <a:normAutofit/>
          </a:bodyPr>
          <a:lstStyle/>
          <a:p>
            <a:r>
              <a:rPr lang="en-US" sz="4100" dirty="0"/>
              <a:t>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4F873-2D5F-D642-A6DA-AD596F9C7D0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7300" y="648467"/>
            <a:ext cx="4531072" cy="307229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Is status of mental health associated with a programmer’s previous salary?</a:t>
            </a:r>
          </a:p>
          <a:p>
            <a:pPr>
              <a:lnSpc>
                <a:spcPct val="110000"/>
              </a:lnSpc>
            </a:pP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39AD2-6E4D-35D6-7672-3284D905DFBE}"/>
              </a:ext>
            </a:extLst>
          </p:cNvPr>
          <p:cNvSpPr txBox="1"/>
          <p:nvPr/>
        </p:nvSpPr>
        <p:spPr>
          <a:xfrm>
            <a:off x="2416628" y="1718779"/>
            <a:ext cx="6671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Unknown Variance -&gt; Two Sample t Test for Comparing Means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14CDA-DE1E-CBA8-88A1-E5D693233EF3}"/>
              </a:ext>
            </a:extLst>
          </p:cNvPr>
          <p:cNvSpPr txBox="1"/>
          <p:nvPr/>
        </p:nvSpPr>
        <p:spPr>
          <a:xfrm>
            <a:off x="1427584" y="2435432"/>
            <a:ext cx="3470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Abadi" panose="020B0604020104020204" pitchFamily="34" charset="0"/>
              </a:rPr>
              <a:t>Individuals responded “Yes” or “No” when asked whether they face mental health issues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2CFE85-9EAE-FB90-19C2-85C9E88FFC96}"/>
              </a:ext>
            </a:extLst>
          </p:cNvPr>
          <p:cNvSpPr txBox="1"/>
          <p:nvPr/>
        </p:nvSpPr>
        <p:spPr>
          <a:xfrm>
            <a:off x="1530220" y="3613750"/>
            <a:ext cx="3368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Mean Salary for “Yes”: $73,992</a:t>
            </a:r>
          </a:p>
          <a:p>
            <a:endParaRPr lang="en-US" dirty="0">
              <a:latin typeface="Abadi" panose="020B0604020104020204" pitchFamily="34" charset="0"/>
            </a:endParaRPr>
          </a:p>
          <a:p>
            <a:r>
              <a:rPr lang="en-US" dirty="0">
                <a:latin typeface="Abadi" panose="020B0604020104020204" pitchFamily="34" charset="0"/>
              </a:rPr>
              <a:t>Mean Salary for “No”: $65,940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38491D-CF1F-44F4-633F-03F57E3ED522}"/>
              </a:ext>
            </a:extLst>
          </p:cNvPr>
          <p:cNvSpPr txBox="1"/>
          <p:nvPr/>
        </p:nvSpPr>
        <p:spPr>
          <a:xfrm>
            <a:off x="6416354" y="2921333"/>
            <a:ext cx="3816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Test Statistic: 17.87</a:t>
            </a:r>
          </a:p>
          <a:p>
            <a:r>
              <a:rPr lang="en-US" dirty="0">
                <a:latin typeface="Abadi" panose="020B0604020104020204" pitchFamily="34" charset="0"/>
              </a:rPr>
              <a:t>Degrees of Freedom: 25644</a:t>
            </a:r>
          </a:p>
          <a:p>
            <a:r>
              <a:rPr lang="en-US" dirty="0">
                <a:solidFill>
                  <a:srgbClr val="FF0000"/>
                </a:solidFill>
                <a:latin typeface="Abadi" panose="020B0604020104020204" pitchFamily="34" charset="0"/>
              </a:rPr>
              <a:t>P-value: &lt; 2.2*10^-16</a:t>
            </a:r>
            <a:endParaRPr lang="en-US" dirty="0"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569D80-0EF6-15C3-E582-938286B01A35}"/>
              </a:ext>
            </a:extLst>
          </p:cNvPr>
          <p:cNvSpPr txBox="1"/>
          <p:nvPr/>
        </p:nvSpPr>
        <p:spPr>
          <a:xfrm>
            <a:off x="548641" y="4856124"/>
            <a:ext cx="10256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**people who said "Yes" to mental health issues earn about $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7,169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$8,936 more than those who said "No”*</a:t>
            </a:r>
          </a:p>
        </p:txBody>
      </p:sp>
    </p:spTree>
    <p:extLst>
      <p:ext uri="{BB962C8B-B14F-4D97-AF65-F5344CB8AC3E}">
        <p14:creationId xmlns:p14="http://schemas.microsoft.com/office/powerpoint/2010/main" val="18735121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FA88E-F5CB-F94E-B3CC-A32DC675F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85800"/>
            <a:ext cx="4951408" cy="1151965"/>
          </a:xfrm>
        </p:spPr>
        <p:txBody>
          <a:bodyPr>
            <a:normAutofit/>
          </a:bodyPr>
          <a:lstStyle/>
          <a:p>
            <a:r>
              <a:rPr lang="en-US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4F873-2D5F-D642-A6DA-AD596F9C7D0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2076423"/>
            <a:ext cx="4951410" cy="3288739"/>
          </a:xfrm>
        </p:spPr>
        <p:txBody>
          <a:bodyPr>
            <a:norm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We will put conclusions here.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5" name="Picture 34" descr="Light bulb on yellow background with sketched light beams and cord">
            <a:extLst>
              <a:ext uri="{FF2B5EF4-FFF2-40B4-BE49-F238E27FC236}">
                <a16:creationId xmlns:a16="http://schemas.microsoft.com/office/drawing/2014/main" id="{CE55D725-A7ED-B86A-9452-1EF0F9F906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00" r="-1" b="-1"/>
          <a:stretch/>
        </p:blipFill>
        <p:spPr>
          <a:xfrm>
            <a:off x="6094410" y="10"/>
            <a:ext cx="5310189" cy="5301586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998242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011D5-E803-D04A-9BAA-B1D023907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5800"/>
            <a:ext cx="10792837" cy="1151965"/>
          </a:xfrm>
        </p:spPr>
        <p:txBody>
          <a:bodyPr>
            <a:normAutofit/>
          </a:bodyPr>
          <a:lstStyle/>
          <a:p>
            <a:r>
              <a:rPr lang="en-US"/>
              <a:t>LIMITATIONS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A678997-6CE2-4427-A928-E779FE07A1DC}"/>
              </a:ext>
            </a:extLst>
          </p:cNvPr>
          <p:cNvGraphicFramePr>
            <a:graphicFrameLocks noGrp="1"/>
          </p:cNvGraphicFramePr>
          <p:nvPr>
            <p:ph sz="quarter" idx="13"/>
            <p:extLst/>
          </p:nvPr>
        </p:nvGraphicFramePr>
        <p:xfrm>
          <a:off x="685800" y="2063750"/>
          <a:ext cx="10793413" cy="3908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11497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1EACD-B8B4-DB43-A18A-FB3A0EF01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85800"/>
            <a:ext cx="4951408" cy="1151965"/>
          </a:xfrm>
        </p:spPr>
        <p:txBody>
          <a:bodyPr>
            <a:normAutofit/>
          </a:bodyPr>
          <a:lstStyle/>
          <a:p>
            <a:r>
              <a:rPr lang="en-US" sz="4600" dirty="0"/>
              <a:t>FURTHER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A9D01-F067-0841-9CA2-16B60BACC40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2076423"/>
            <a:ext cx="4951410" cy="328873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DEEPEN ANALYSIS: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Dive deeper into specific categories, like age or country, for more detailed insights.</a:t>
            </a:r>
          </a:p>
          <a:p>
            <a:pPr>
              <a:lnSpc>
                <a:spcPct val="110000"/>
              </a:lnSpc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Predictive Modeling: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Use the data to create models predicting employability, refining them as we gather more insights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Harvard Data Science Initiative rolls out new research areas – Harvard  Gazette">
            <a:extLst>
              <a:ext uri="{FF2B5EF4-FFF2-40B4-BE49-F238E27FC236}">
                <a16:creationId xmlns:a16="http://schemas.microsoft.com/office/drawing/2014/main" id="{5399E186-E438-3503-EF97-CC2187843A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4" r="19266" b="2"/>
          <a:stretch/>
        </p:blipFill>
        <p:spPr bwMode="auto">
          <a:xfrm>
            <a:off x="6094410" y="10"/>
            <a:ext cx="5310189" cy="5301586"/>
          </a:xfrm>
          <a:prstGeom prst="rect">
            <a:avLst/>
          </a:prstGeom>
          <a:noFill/>
          <a:ln w="57150" cmpd="thinThick">
            <a:solidFill>
              <a:schemeClr val="bg1">
                <a:lumMod val="50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350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932F8-256E-FB4B-A49B-850F89EBD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9229" y="685800"/>
            <a:ext cx="4903454" cy="1151965"/>
          </a:xfrm>
        </p:spPr>
        <p:txBody>
          <a:bodyPr>
            <a:normAutofit/>
          </a:bodyPr>
          <a:lstStyle/>
          <a:p>
            <a:r>
              <a:rPr lang="en-US" sz="3800" dirty="0"/>
              <a:t>Exploratory Data Analysis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094AB0F-1D6F-41D5-9C7D-1292DBF7F40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74089" y="2142066"/>
            <a:ext cx="4908593" cy="3232519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Plots depicting the data characteristics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Mention how we defined the data and how we cleaned it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We'll also want the descriptions of the data variables here</a:t>
            </a:r>
          </a:p>
        </p:txBody>
      </p:sp>
      <p:pic>
        <p:nvPicPr>
          <p:cNvPr id="2050" name="Picture 2" descr="Exploratory Data Analysis in R Course | DataCamp">
            <a:extLst>
              <a:ext uri="{FF2B5EF4-FFF2-40B4-BE49-F238E27FC236}">
                <a16:creationId xmlns:a16="http://schemas.microsoft.com/office/drawing/2014/main" id="{486D9760-C935-5DAA-CF86-8C8D3B3D8B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933"/>
          <a:stretch/>
        </p:blipFill>
        <p:spPr bwMode="auto">
          <a:xfrm>
            <a:off x="404226" y="10"/>
            <a:ext cx="5312664" cy="5301586"/>
          </a:xfrm>
          <a:prstGeom prst="rect">
            <a:avLst/>
          </a:prstGeom>
          <a:noFill/>
          <a:ln w="57150" cmpd="thinThick">
            <a:solidFill>
              <a:schemeClr val="bg1">
                <a:lumMod val="50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4188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D4232-D5D6-184B-B8EB-6439D502D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63" y="1304458"/>
            <a:ext cx="3326650" cy="29017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COMMENTS /</a:t>
            </a:r>
            <a:br>
              <a:rPr lang="en-US" sz="4800" dirty="0"/>
            </a:br>
            <a:r>
              <a:rPr lang="en-US" sz="4800" dirty="0"/>
              <a:t> QUESTIONS?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A9228A2-BF7E-8B4A-AD58-F4A3A0F9558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5321367" y="1758820"/>
            <a:ext cx="6174771" cy="33343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54DB01-79B7-A44D-A0B1-8096CC3EAD51}"/>
              </a:ext>
            </a:extLst>
          </p:cNvPr>
          <p:cNvSpPr txBox="1"/>
          <p:nvPr/>
        </p:nvSpPr>
        <p:spPr>
          <a:xfrm>
            <a:off x="9221156" y="4893141"/>
            <a:ext cx="227498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commons.wikimedia.org/wiki/File:Thank-you-word-cloud.jpg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605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F3C8A-274D-5208-BBF6-89C145E12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018" y="2300491"/>
            <a:ext cx="6397155" cy="1151965"/>
          </a:xfrm>
        </p:spPr>
        <p:txBody>
          <a:bodyPr>
            <a:normAutofit/>
          </a:bodyPr>
          <a:lstStyle/>
          <a:p>
            <a:r>
              <a:rPr lang="en-US" dirty="0"/>
              <a:t>Statistical Data</a:t>
            </a:r>
          </a:p>
        </p:txBody>
      </p:sp>
      <p:graphicFrame>
        <p:nvGraphicFramePr>
          <p:cNvPr id="50" name="Content Placeholder 3">
            <a:extLst>
              <a:ext uri="{FF2B5EF4-FFF2-40B4-BE49-F238E27FC236}">
                <a16:creationId xmlns:a16="http://schemas.microsoft.com/office/drawing/2014/main" id="{4CABBC17-C067-2F91-3EBC-270E347923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4763367"/>
              </p:ext>
            </p:extLst>
          </p:nvPr>
        </p:nvGraphicFramePr>
        <p:xfrm>
          <a:off x="5726244" y="451343"/>
          <a:ext cx="5411668" cy="4850262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</a:tblPr>
              <a:tblGrid>
                <a:gridCol w="3471810">
                  <a:extLst>
                    <a:ext uri="{9D8B030D-6E8A-4147-A177-3AD203B41FA5}">
                      <a16:colId xmlns:a16="http://schemas.microsoft.com/office/drawing/2014/main" val="2616693853"/>
                    </a:ext>
                  </a:extLst>
                </a:gridCol>
                <a:gridCol w="1939858">
                  <a:extLst>
                    <a:ext uri="{9D8B030D-6E8A-4147-A177-3AD203B41FA5}">
                      <a16:colId xmlns:a16="http://schemas.microsoft.com/office/drawing/2014/main" val="1131021021"/>
                    </a:ext>
                  </a:extLst>
                </a:gridCol>
              </a:tblGrid>
              <a:tr h="554076">
                <a:tc>
                  <a:txBody>
                    <a:bodyPr/>
                    <a:lstStyle/>
                    <a:p>
                      <a:pPr algn="l"/>
                      <a:r>
                        <a:rPr lang="en-IN" sz="2000" b="0" cap="none" spc="0">
                          <a:solidFill>
                            <a:schemeClr val="bg1"/>
                          </a:solidFill>
                          <a:effectLst/>
                        </a:rPr>
                        <a:t>Name</a:t>
                      </a:r>
                    </a:p>
                  </a:txBody>
                  <a:tcPr marL="111892" marR="133617" marT="115083" marB="86070" anchor="ctr">
                    <a:lnL w="12700" cmpd="sng">
                      <a:noFill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b="0" cap="none" spc="0">
                          <a:solidFill>
                            <a:schemeClr val="bg1"/>
                          </a:solidFill>
                          <a:effectLst/>
                        </a:rPr>
                        <a:t>Value</a:t>
                      </a:r>
                    </a:p>
                  </a:txBody>
                  <a:tcPr marL="111892" marR="133617" marT="115083" marB="860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310633"/>
                  </a:ext>
                </a:extLst>
              </a:tr>
              <a:tr h="477354">
                <a:tc>
                  <a:txBody>
                    <a:bodyPr/>
                    <a:lstStyle/>
                    <a:p>
                      <a:pPr algn="l"/>
                      <a:r>
                        <a:rPr lang="en-IN" sz="1500" cap="none" spc="0">
                          <a:solidFill>
                            <a:schemeClr val="tx1"/>
                          </a:solidFill>
                          <a:effectLst/>
                        </a:rPr>
                        <a:t>Rows</a:t>
                      </a:r>
                    </a:p>
                  </a:txBody>
                  <a:tcPr marL="111892" marR="82733" marT="115083" marB="860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500" cap="none" spc="0">
                          <a:solidFill>
                            <a:schemeClr val="tx1"/>
                          </a:solidFill>
                          <a:effectLst/>
                        </a:rPr>
                        <a:t>73,462</a:t>
                      </a:r>
                    </a:p>
                  </a:txBody>
                  <a:tcPr marL="111892" marR="82733" marT="115083" marB="860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939265"/>
                  </a:ext>
                </a:extLst>
              </a:tr>
              <a:tr h="477354">
                <a:tc>
                  <a:txBody>
                    <a:bodyPr/>
                    <a:lstStyle/>
                    <a:p>
                      <a:pPr algn="l"/>
                      <a:r>
                        <a:rPr lang="en-IN" sz="1500" cap="none" spc="0">
                          <a:solidFill>
                            <a:schemeClr val="tx1"/>
                          </a:solidFill>
                          <a:effectLst/>
                        </a:rPr>
                        <a:t>Columns</a:t>
                      </a:r>
                    </a:p>
                  </a:txBody>
                  <a:tcPr marL="111892" marR="82733" marT="115083" marB="860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500" cap="none" spc="0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</a:p>
                  </a:txBody>
                  <a:tcPr marL="111892" marR="82733" marT="115083" marB="860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355929"/>
                  </a:ext>
                </a:extLst>
              </a:tr>
              <a:tr h="477354">
                <a:tc>
                  <a:txBody>
                    <a:bodyPr/>
                    <a:lstStyle/>
                    <a:p>
                      <a:pPr algn="l"/>
                      <a:r>
                        <a:rPr lang="en-IN" sz="1500" cap="none" spc="0" dirty="0">
                          <a:solidFill>
                            <a:schemeClr val="tx1"/>
                          </a:solidFill>
                          <a:effectLst/>
                        </a:rPr>
                        <a:t>Discrete columns</a:t>
                      </a:r>
                    </a:p>
                  </a:txBody>
                  <a:tcPr marL="111892" marR="82733" marT="115083" marB="860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500" cap="none" spc="0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</a:p>
                  </a:txBody>
                  <a:tcPr marL="111892" marR="82733" marT="115083" marB="860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954865"/>
                  </a:ext>
                </a:extLst>
              </a:tr>
              <a:tr h="477354">
                <a:tc>
                  <a:txBody>
                    <a:bodyPr/>
                    <a:lstStyle/>
                    <a:p>
                      <a:pPr algn="l"/>
                      <a:r>
                        <a:rPr lang="en-IN" sz="1500" cap="none" spc="0">
                          <a:solidFill>
                            <a:schemeClr val="tx1"/>
                          </a:solidFill>
                          <a:effectLst/>
                        </a:rPr>
                        <a:t>Continuous columns</a:t>
                      </a:r>
                    </a:p>
                  </a:txBody>
                  <a:tcPr marL="111892" marR="82733" marT="115083" marB="860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500" cap="none" spc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</a:p>
                  </a:txBody>
                  <a:tcPr marL="111892" marR="82733" marT="115083" marB="860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318851"/>
                  </a:ext>
                </a:extLst>
              </a:tr>
              <a:tr h="477354">
                <a:tc>
                  <a:txBody>
                    <a:bodyPr/>
                    <a:lstStyle/>
                    <a:p>
                      <a:pPr algn="l"/>
                      <a:r>
                        <a:rPr lang="en-IN" sz="1500" cap="none" spc="0">
                          <a:solidFill>
                            <a:schemeClr val="tx1"/>
                          </a:solidFill>
                          <a:effectLst/>
                        </a:rPr>
                        <a:t>All missing columns</a:t>
                      </a:r>
                    </a:p>
                  </a:txBody>
                  <a:tcPr marL="111892" marR="82733" marT="115083" marB="860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500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11892" marR="82733" marT="115083" marB="860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516449"/>
                  </a:ext>
                </a:extLst>
              </a:tr>
              <a:tr h="477354">
                <a:tc>
                  <a:txBody>
                    <a:bodyPr/>
                    <a:lstStyle/>
                    <a:p>
                      <a:pPr algn="l"/>
                      <a:r>
                        <a:rPr lang="en-IN" sz="1500" cap="none" spc="0">
                          <a:solidFill>
                            <a:schemeClr val="tx1"/>
                          </a:solidFill>
                          <a:effectLst/>
                        </a:rPr>
                        <a:t>Missing observations</a:t>
                      </a:r>
                    </a:p>
                  </a:txBody>
                  <a:tcPr marL="111892" marR="82733" marT="115083" marB="860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500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111892" marR="82733" marT="115083" marB="860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093257"/>
                  </a:ext>
                </a:extLst>
              </a:tr>
              <a:tr h="477354">
                <a:tc>
                  <a:txBody>
                    <a:bodyPr/>
                    <a:lstStyle/>
                    <a:p>
                      <a:pPr algn="l"/>
                      <a:r>
                        <a:rPr lang="en-IN" sz="1500" cap="none" spc="0">
                          <a:solidFill>
                            <a:schemeClr val="tx1"/>
                          </a:solidFill>
                          <a:effectLst/>
                        </a:rPr>
                        <a:t>Complete Rows</a:t>
                      </a:r>
                    </a:p>
                  </a:txBody>
                  <a:tcPr marL="111892" marR="82733" marT="115083" marB="860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500" cap="none" spc="0">
                          <a:solidFill>
                            <a:schemeClr val="tx1"/>
                          </a:solidFill>
                          <a:effectLst/>
                        </a:rPr>
                        <a:t>73,462</a:t>
                      </a:r>
                    </a:p>
                  </a:txBody>
                  <a:tcPr marL="111892" marR="82733" marT="115083" marB="860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001385"/>
                  </a:ext>
                </a:extLst>
              </a:tr>
              <a:tr h="477354">
                <a:tc>
                  <a:txBody>
                    <a:bodyPr/>
                    <a:lstStyle/>
                    <a:p>
                      <a:pPr algn="l"/>
                      <a:r>
                        <a:rPr lang="en-IN" sz="1500" cap="none" spc="0">
                          <a:solidFill>
                            <a:schemeClr val="tx1"/>
                          </a:solidFill>
                          <a:effectLst/>
                        </a:rPr>
                        <a:t>Total observations</a:t>
                      </a:r>
                    </a:p>
                  </a:txBody>
                  <a:tcPr marL="111892" marR="82733" marT="115083" marB="860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500" cap="none" spc="0">
                          <a:solidFill>
                            <a:schemeClr val="tx1"/>
                          </a:solidFill>
                          <a:effectLst/>
                        </a:rPr>
                        <a:t>1,101,930</a:t>
                      </a:r>
                    </a:p>
                  </a:txBody>
                  <a:tcPr marL="111892" marR="82733" marT="115083" marB="860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649279"/>
                  </a:ext>
                </a:extLst>
              </a:tr>
              <a:tr h="477354">
                <a:tc>
                  <a:txBody>
                    <a:bodyPr/>
                    <a:lstStyle/>
                    <a:p>
                      <a:pPr algn="l"/>
                      <a:r>
                        <a:rPr lang="en-IN" sz="1500" cap="none" spc="0">
                          <a:solidFill>
                            <a:schemeClr val="tx1"/>
                          </a:solidFill>
                          <a:effectLst/>
                        </a:rPr>
                        <a:t>Memory allocation</a:t>
                      </a:r>
                    </a:p>
                  </a:txBody>
                  <a:tcPr marL="111892" marR="82733" marT="115083" marB="860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500" cap="none" spc="0" dirty="0">
                          <a:solidFill>
                            <a:schemeClr val="tx1"/>
                          </a:solidFill>
                          <a:effectLst/>
                        </a:rPr>
                        <a:t>18.4 Mb</a:t>
                      </a:r>
                    </a:p>
                  </a:txBody>
                  <a:tcPr marL="111892" marR="82733" marT="115083" marB="860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4621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6588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00A59D1D-0134-46DF-99F7-50360D6127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A graph with different colored rectangles&#10;&#10;Description automatically generated">
            <a:extLst>
              <a:ext uri="{FF2B5EF4-FFF2-40B4-BE49-F238E27FC236}">
                <a16:creationId xmlns:a16="http://schemas.microsoft.com/office/drawing/2014/main" id="{AFA35D6B-3ECB-90E9-5FA5-95A4A0651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19655" y="643467"/>
            <a:ext cx="7791703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9DBED2-96CB-218F-8D85-8445BAC39409}"/>
              </a:ext>
            </a:extLst>
          </p:cNvPr>
          <p:cNvSpPr txBox="1"/>
          <p:nvPr/>
        </p:nvSpPr>
        <p:spPr>
          <a:xfrm>
            <a:off x="446671" y="2797663"/>
            <a:ext cx="7195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400" b="1" i="1" u="none" strike="noStrike" dirty="0">
                <a:solidFill>
                  <a:srgbClr val="0070C0"/>
                </a:solidFill>
                <a:effectLst/>
                <a:latin typeface="Open Sans" panose="020B0606030504020204" pitchFamily="34" charset="0"/>
              </a:rPr>
              <a:t>PERCENTAGES</a:t>
            </a:r>
          </a:p>
        </p:txBody>
      </p:sp>
    </p:spTree>
    <p:extLst>
      <p:ext uri="{BB962C8B-B14F-4D97-AF65-F5344CB8AC3E}">
        <p14:creationId xmlns:p14="http://schemas.microsoft.com/office/powerpoint/2010/main" val="2426933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ED2C424-5870-46BF-B77E-0C113783BC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B75501-2C4C-44D8-A541-FA33D7EF15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E190CD-E972-7D44-A164-E2BCBB269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496" y="643467"/>
            <a:ext cx="7791703" cy="55710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C95AB6-D26A-AE8A-18ED-75F431176632}"/>
              </a:ext>
            </a:extLst>
          </p:cNvPr>
          <p:cNvSpPr txBox="1"/>
          <p:nvPr/>
        </p:nvSpPr>
        <p:spPr>
          <a:xfrm>
            <a:off x="660801" y="2830321"/>
            <a:ext cx="61459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400" b="1" i="1" u="none" strike="noStrike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Missing Data Profile</a:t>
            </a:r>
          </a:p>
        </p:txBody>
      </p:sp>
    </p:spTree>
    <p:extLst>
      <p:ext uri="{BB962C8B-B14F-4D97-AF65-F5344CB8AC3E}">
        <p14:creationId xmlns:p14="http://schemas.microsoft.com/office/powerpoint/2010/main" val="3443511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1BCAD-3A58-82E6-C402-341755D8D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492" y="892629"/>
            <a:ext cx="10396882" cy="1151965"/>
          </a:xfrm>
        </p:spPr>
        <p:txBody>
          <a:bodyPr>
            <a:normAutofit fontScale="90000"/>
          </a:bodyPr>
          <a:lstStyle/>
          <a:p>
            <a:r>
              <a:rPr lang="en-IN" b="1" u="none" strike="noStrike" dirty="0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Univariate Distribution</a:t>
            </a:r>
            <a:br>
              <a:rPr lang="en-IN" b="1" u="none" strike="noStrike" dirty="0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7E1AC-0E81-EFF6-7D78-8AADF276494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1932768"/>
            <a:ext cx="10394707" cy="3311189"/>
          </a:xfrm>
        </p:spPr>
        <p:txBody>
          <a:bodyPr/>
          <a:lstStyle/>
          <a:p>
            <a:r>
              <a:rPr lang="en-US" b="1" i="1" cap="none" dirty="0">
                <a:latin typeface="Arial" panose="020B0604020202020204" pitchFamily="34" charset="0"/>
                <a:cs typeface="Arial" panose="020B0604020202020204" pitchFamily="34" charset="0"/>
              </a:rPr>
              <a:t>Univariate distribution is a statistical concept describing the probability distribution of a single variable or dataset. </a:t>
            </a:r>
          </a:p>
          <a:p>
            <a:r>
              <a:rPr lang="en-US" b="1" i="1" cap="none" dirty="0">
                <a:latin typeface="Arial" panose="020B0604020202020204" pitchFamily="34" charset="0"/>
                <a:cs typeface="Arial" panose="020B0604020202020204" pitchFamily="34" charset="0"/>
              </a:rPr>
              <a:t>It provides insights into the frequency and variation of values within that variable, helping analyze central tendencies (mean, median), spread (variance, standard deviation), and the shape of the data distribution.</a:t>
            </a:r>
          </a:p>
        </p:txBody>
      </p:sp>
    </p:spTree>
    <p:extLst>
      <p:ext uri="{BB962C8B-B14F-4D97-AF65-F5344CB8AC3E}">
        <p14:creationId xmlns:p14="http://schemas.microsoft.com/office/powerpoint/2010/main" val="2203922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2" name="Rectangle 4111">
            <a:extLst>
              <a:ext uri="{FF2B5EF4-FFF2-40B4-BE49-F238E27FC236}">
                <a16:creationId xmlns:a16="http://schemas.microsoft.com/office/drawing/2014/main" id="{4ED2C424-5870-46BF-B77E-0C113783BC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4" name="Rectangle 4113">
            <a:extLst>
              <a:ext uri="{FF2B5EF4-FFF2-40B4-BE49-F238E27FC236}">
                <a16:creationId xmlns:a16="http://schemas.microsoft.com/office/drawing/2014/main" id="{44B75501-2C4C-44D8-A541-FA33D7EF15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D6F98E3-46C4-3DAB-137E-4CA5048DA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00148" y="643467"/>
            <a:ext cx="7791703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C873FD-AB1C-6A48-6E10-FABEFCEEC363}"/>
              </a:ext>
            </a:extLst>
          </p:cNvPr>
          <p:cNvSpPr txBox="1"/>
          <p:nvPr/>
        </p:nvSpPr>
        <p:spPr>
          <a:xfrm>
            <a:off x="9363456" y="5611976"/>
            <a:ext cx="6134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0" i="0" u="none" strike="noStrike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Histogram</a:t>
            </a:r>
          </a:p>
        </p:txBody>
      </p:sp>
    </p:spTree>
    <p:extLst>
      <p:ext uri="{BB962C8B-B14F-4D97-AF65-F5344CB8AC3E}">
        <p14:creationId xmlns:p14="http://schemas.microsoft.com/office/powerpoint/2010/main" val="2239487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4ED2C424-5870-46BF-B77E-0C113783BC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44B75501-2C4C-44D8-A541-FA33D7EF15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D2904DF-FA8D-C26E-7C15-F40A63F44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0482" y="643467"/>
            <a:ext cx="7791703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CD4D76-3E21-B413-7F31-140179E49B12}"/>
              </a:ext>
            </a:extLst>
          </p:cNvPr>
          <p:cNvSpPr txBox="1"/>
          <p:nvPr/>
        </p:nvSpPr>
        <p:spPr>
          <a:xfrm>
            <a:off x="8063593" y="5742239"/>
            <a:ext cx="6134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0" i="0" u="none" strike="noStrike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Bar Chart (with frequency)</a:t>
            </a:r>
          </a:p>
        </p:txBody>
      </p:sp>
    </p:spTree>
    <p:extLst>
      <p:ext uri="{BB962C8B-B14F-4D97-AF65-F5344CB8AC3E}">
        <p14:creationId xmlns:p14="http://schemas.microsoft.com/office/powerpoint/2010/main" val="22833607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346492"/>
      </a:accent1>
      <a:accent2>
        <a:srgbClr val="6DA5D4"/>
      </a:accent2>
      <a:accent3>
        <a:srgbClr val="538C79"/>
      </a:accent3>
      <a:accent4>
        <a:srgbClr val="93B75D"/>
      </a:accent4>
      <a:accent5>
        <a:srgbClr val="DEB050"/>
      </a:accent5>
      <a:accent6>
        <a:srgbClr val="BB5354"/>
      </a:accent6>
      <a:hlink>
        <a:srgbClr val="3289DD"/>
      </a:hlink>
      <a:folHlink>
        <a:srgbClr val="859EB6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E3530EC-BA5B-407C-9B36-00820F3955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{B77E5A98-5E13-D049-AE5A-F63F41394542}tf10001077</Template>
  <TotalTime>563</TotalTime>
  <Words>931</Words>
  <Application>Microsoft Office PowerPoint</Application>
  <PresentationFormat>Widescreen</PresentationFormat>
  <Paragraphs>138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Abadi</vt:lpstr>
      <vt:lpstr>Arial</vt:lpstr>
      <vt:lpstr>Calibri</vt:lpstr>
      <vt:lpstr>Impact</vt:lpstr>
      <vt:lpstr>Open Sans</vt:lpstr>
      <vt:lpstr>Main Event</vt:lpstr>
      <vt:lpstr>Job Application MARKET</vt:lpstr>
      <vt:lpstr>Goals of the PROJECT</vt:lpstr>
      <vt:lpstr>Exploratory Data Analysis</vt:lpstr>
      <vt:lpstr>Statistical Data</vt:lpstr>
      <vt:lpstr>PowerPoint Presentation</vt:lpstr>
      <vt:lpstr>PowerPoint Presentation</vt:lpstr>
      <vt:lpstr>Univariate Distribution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Outliers</vt:lpstr>
      <vt:lpstr>PowerPoint Presentation</vt:lpstr>
      <vt:lpstr>Exploratory Data Analysis</vt:lpstr>
      <vt:lpstr>Exploratory Data Analysis</vt:lpstr>
      <vt:lpstr>Exploratory Data Analysis</vt:lpstr>
      <vt:lpstr>Exploratory Data Analysis</vt:lpstr>
      <vt:lpstr>PowerPoint Presentation</vt:lpstr>
      <vt:lpstr>Hypothesis Testing</vt:lpstr>
      <vt:lpstr>Hypothesis Testing</vt:lpstr>
      <vt:lpstr>Hypothesis Testing</vt:lpstr>
      <vt:lpstr>Hypothesis Testing</vt:lpstr>
      <vt:lpstr>Hypothesis Testing</vt:lpstr>
      <vt:lpstr>CONCLUSIONS</vt:lpstr>
      <vt:lpstr>LIMITATIONS</vt:lpstr>
      <vt:lpstr>FURTHER RESEARCH</vt:lpstr>
      <vt:lpstr>COMMENTS / 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Community Well being</dc:title>
  <dc:creator>Microsoft Office User</dc:creator>
  <cp:lastModifiedBy>Sajan Kar</cp:lastModifiedBy>
  <cp:revision>21</cp:revision>
  <dcterms:created xsi:type="dcterms:W3CDTF">2021-04-14T02:32:19Z</dcterms:created>
  <dcterms:modified xsi:type="dcterms:W3CDTF">2023-10-25T16:00:05Z</dcterms:modified>
</cp:coreProperties>
</file>